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64"/>
  </p:notesMasterIdLst>
  <p:sldIdLst>
    <p:sldId id="319" r:id="rId4"/>
    <p:sldId id="330" r:id="rId5"/>
    <p:sldId id="350" r:id="rId6"/>
    <p:sldId id="331" r:id="rId7"/>
    <p:sldId id="320" r:id="rId8"/>
    <p:sldId id="351" r:id="rId9"/>
    <p:sldId id="327" r:id="rId10"/>
    <p:sldId id="326" r:id="rId11"/>
    <p:sldId id="324" r:id="rId12"/>
    <p:sldId id="325" r:id="rId13"/>
    <p:sldId id="258" r:id="rId14"/>
    <p:sldId id="310" r:id="rId15"/>
    <p:sldId id="332" r:id="rId16"/>
    <p:sldId id="256" r:id="rId17"/>
    <p:sldId id="345" r:id="rId18"/>
    <p:sldId id="261" r:id="rId19"/>
    <p:sldId id="259" r:id="rId20"/>
    <p:sldId id="366" r:id="rId21"/>
    <p:sldId id="367" r:id="rId22"/>
    <p:sldId id="340" r:id="rId23"/>
    <p:sldId id="368" r:id="rId24"/>
    <p:sldId id="369" r:id="rId25"/>
    <p:sldId id="370" r:id="rId26"/>
    <p:sldId id="341" r:id="rId27"/>
    <p:sldId id="371" r:id="rId28"/>
    <p:sldId id="342" r:id="rId29"/>
    <p:sldId id="372" r:id="rId30"/>
    <p:sldId id="343" r:id="rId31"/>
    <p:sldId id="373" r:id="rId32"/>
    <p:sldId id="344" r:id="rId33"/>
    <p:sldId id="346" r:id="rId34"/>
    <p:sldId id="374" r:id="rId35"/>
    <p:sldId id="347" r:id="rId36"/>
    <p:sldId id="348" r:id="rId37"/>
    <p:sldId id="375" r:id="rId38"/>
    <p:sldId id="337" r:id="rId39"/>
    <p:sldId id="338" r:id="rId40"/>
    <p:sldId id="335" r:id="rId41"/>
    <p:sldId id="352" r:id="rId42"/>
    <p:sldId id="362" r:id="rId43"/>
    <p:sldId id="363" r:id="rId44"/>
    <p:sldId id="364" r:id="rId45"/>
    <p:sldId id="353" r:id="rId46"/>
    <p:sldId id="354" r:id="rId47"/>
    <p:sldId id="355" r:id="rId48"/>
    <p:sldId id="356" r:id="rId49"/>
    <p:sldId id="357" r:id="rId50"/>
    <p:sldId id="358" r:id="rId51"/>
    <p:sldId id="359" r:id="rId52"/>
    <p:sldId id="361" r:id="rId53"/>
    <p:sldId id="264" r:id="rId54"/>
    <p:sldId id="266" r:id="rId55"/>
    <p:sldId id="313" r:id="rId56"/>
    <p:sldId id="349" r:id="rId57"/>
    <p:sldId id="267" r:id="rId58"/>
    <p:sldId id="268" r:id="rId59"/>
    <p:sldId id="269" r:id="rId60"/>
    <p:sldId id="270" r:id="rId61"/>
    <p:sldId id="281" r:id="rId62"/>
    <p:sldId id="288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4" autoAdjust="0"/>
  </p:normalViewPr>
  <p:slideViewPr>
    <p:cSldViewPr snapToGrid="0">
      <p:cViewPr varScale="1">
        <p:scale>
          <a:sx n="109" d="100"/>
          <a:sy n="109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9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D8BD4-ED3E-41E7-BA30-AD9DEB99DBF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EAD7B-E76E-44FB-8F0C-FE689839D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5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61F5BF-0B02-4474-8DF7-3C64C992894D}" type="slidenum">
              <a:rPr lang="en-US" altLang="en-US"/>
              <a:pPr/>
              <a:t>46</a:t>
            </a:fld>
            <a:endParaRPr lang="en-US" altLang="en-US" dirty="0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200" dirty="0"/>
          </a:p>
          <a:p>
            <a:r>
              <a:rPr lang="en-US" altLang="en-US" sz="1200" dirty="0"/>
              <a:t>Freshly grazed</a:t>
            </a:r>
            <a:endParaRPr lang="en-US" altLang="en-US" sz="1200" b="0" dirty="0"/>
          </a:p>
          <a:p>
            <a:pPr>
              <a:buFontTx/>
              <a:buChar char="•"/>
            </a:pPr>
            <a:r>
              <a:rPr lang="en-US" altLang="en-US" sz="1200" b="0" dirty="0"/>
              <a:t>photo synthesis low</a:t>
            </a:r>
          </a:p>
          <a:p>
            <a:pPr>
              <a:buFontTx/>
              <a:buChar char="•"/>
            </a:pPr>
            <a:r>
              <a:rPr lang="en-US" altLang="en-US" sz="1200" b="0" dirty="0"/>
              <a:t>depletion of energy reserves</a:t>
            </a:r>
          </a:p>
          <a:p>
            <a:pPr>
              <a:buFontTx/>
              <a:buChar char="•"/>
            </a:pPr>
            <a:r>
              <a:rPr lang="en-US" altLang="en-US" sz="1200" b="0" dirty="0"/>
              <a:t>slow growth</a:t>
            </a:r>
          </a:p>
          <a:p>
            <a:r>
              <a:rPr lang="en-US" altLang="en-US" sz="1200" dirty="0"/>
              <a:t>Lush vegetative growth</a:t>
            </a:r>
          </a:p>
          <a:p>
            <a:pPr>
              <a:buFontTx/>
              <a:buChar char="•"/>
            </a:pPr>
            <a:r>
              <a:rPr lang="en-US" altLang="en-US" sz="1200" b="0" dirty="0"/>
              <a:t>photosynthesis high</a:t>
            </a:r>
          </a:p>
          <a:p>
            <a:pPr>
              <a:buFontTx/>
              <a:buChar char="•"/>
            </a:pPr>
            <a:r>
              <a:rPr lang="en-US" altLang="en-US" sz="1200" b="0" dirty="0"/>
              <a:t>renewal of energy reserves</a:t>
            </a:r>
          </a:p>
          <a:p>
            <a:pPr>
              <a:buFontTx/>
              <a:buChar char="•"/>
            </a:pPr>
            <a:r>
              <a:rPr lang="en-US" altLang="en-US" sz="1200" b="0" dirty="0"/>
              <a:t>rapid growth</a:t>
            </a:r>
          </a:p>
          <a:p>
            <a:r>
              <a:rPr lang="en-US" altLang="en-US" sz="1200" dirty="0"/>
              <a:t>Flowering and seeding</a:t>
            </a:r>
          </a:p>
          <a:p>
            <a:pPr>
              <a:buFontTx/>
              <a:buChar char="•"/>
            </a:pPr>
            <a:r>
              <a:rPr lang="en-US" altLang="en-US" sz="1200" b="0" dirty="0"/>
              <a:t>photosynthesis reduced due to shading</a:t>
            </a:r>
          </a:p>
          <a:p>
            <a:pPr>
              <a:buFontTx/>
              <a:buChar char="•"/>
            </a:pPr>
            <a:r>
              <a:rPr lang="en-US" altLang="en-US" sz="1200" b="0" dirty="0"/>
              <a:t>energy diverted to flower and seed production</a:t>
            </a:r>
          </a:p>
          <a:p>
            <a:pPr>
              <a:buFontTx/>
              <a:buChar char="•"/>
            </a:pPr>
            <a:r>
              <a:rPr lang="en-US" altLang="en-US" sz="1200" b="0" dirty="0"/>
              <a:t>slow growth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972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5602-071A-4C81-AB38-7680CBC91AD9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63CF5-02E4-4989-B98E-71257CE85C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55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5602-071A-4C81-AB38-7680CBC91AD9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63CF5-02E4-4989-B98E-71257CE85C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45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5602-071A-4C81-AB38-7680CBC91AD9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63CF5-02E4-4989-B98E-71257CE85C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48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84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14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93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18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21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73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3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5602-071A-4C81-AB38-7680CBC91AD9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63CF5-02E4-4989-B98E-71257CE85C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47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18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53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29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03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0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18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30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06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83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5602-071A-4C81-AB38-7680CBC91AD9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63CF5-02E4-4989-B98E-71257CE85C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223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51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7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2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6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5602-071A-4C81-AB38-7680CBC91AD9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63CF5-02E4-4989-B98E-71257CE85C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5602-071A-4C81-AB38-7680CBC91AD9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63CF5-02E4-4989-B98E-71257CE85C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0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5602-071A-4C81-AB38-7680CBC91AD9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63CF5-02E4-4989-B98E-71257CE85C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6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5602-071A-4C81-AB38-7680CBC91AD9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63CF5-02E4-4989-B98E-71257CE85C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17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5602-071A-4C81-AB38-7680CBC91AD9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63CF5-02E4-4989-B98E-71257CE85C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7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5602-071A-4C81-AB38-7680CBC91AD9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63CF5-02E4-4989-B98E-71257CE85C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88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5602-071A-4C81-AB38-7680CBC91AD9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3CF5-02E4-4989-B98E-71257CE85C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4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5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B5717-7AD2-463A-B430-7AA7E45357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ED56-13AA-4D88-B668-41BCBC967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rdlab.com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noble.org/globalassets/images/news/ag-news-and-views/2015/01/table.png" TargetMode="Externa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Soil Nutrition and Health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Ray Ward</a:t>
            </a:r>
          </a:p>
          <a:p>
            <a:pPr marL="0" indent="0" algn="ctr">
              <a:buNone/>
            </a:pPr>
            <a:r>
              <a:rPr lang="en-US" dirty="0" smtClean="0"/>
              <a:t>Ward Laboratories, </a:t>
            </a:r>
            <a:r>
              <a:rPr lang="en-US" dirty="0" err="1" smtClean="0"/>
              <a:t>Inc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Kearney, NE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www.wardlab.com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 smtClean="0"/>
              <a:t>“Guiding producers today to feed the world tomorrow”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3133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39" y="0"/>
            <a:ext cx="9138721" cy="6858000"/>
          </a:xfrm>
        </p:spPr>
      </p:pic>
      <p:sp>
        <p:nvSpPr>
          <p:cNvPr id="5" name="Rectangle 4"/>
          <p:cNvSpPr/>
          <p:nvPr/>
        </p:nvSpPr>
        <p:spPr>
          <a:xfrm>
            <a:off x="2242039" y="274638"/>
            <a:ext cx="7345306" cy="806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# 3 Crop Rotation of 3 or more Crops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7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79332" y="674255"/>
            <a:ext cx="8563796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# 4 Living root in soil at all times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1988" name="Picture 2" descr="C:\Users\Valued Customer\AppData\Local\Microsoft\Windows\Temporary Internet Files\Content.Outlook\5ER4ES1C\IMG_1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10837"/>
            <a:ext cx="9512328" cy="650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2145" y="274638"/>
            <a:ext cx="6169891" cy="76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Mother Nature likes cover crops too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769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 preferRelativeResize="0"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5" y="-183845"/>
            <a:ext cx="9949962" cy="7462472"/>
          </a:xfrm>
        </p:spPr>
      </p:pic>
      <p:sp>
        <p:nvSpPr>
          <p:cNvPr id="5" name="Rectangle 4"/>
          <p:cNvSpPr/>
          <p:nvPr/>
        </p:nvSpPr>
        <p:spPr>
          <a:xfrm>
            <a:off x="1483567" y="365125"/>
            <a:ext cx="3685592" cy="847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# 5  Livestock 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4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6786" y="-2481660"/>
            <a:ext cx="6487396" cy="12180967"/>
          </a:xfrm>
        </p:spPr>
      </p:pic>
      <p:sp>
        <p:nvSpPr>
          <p:cNvPr id="2" name="Rectangle 1"/>
          <p:cNvSpPr/>
          <p:nvPr/>
        </p:nvSpPr>
        <p:spPr>
          <a:xfrm>
            <a:off x="258618" y="434110"/>
            <a:ext cx="2225964" cy="38792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#5 Variety of Livestock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6105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/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447800"/>
          </a:xfrm>
          <a:solidFill>
            <a:srgbClr val="00206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sz="4900" dirty="0">
                <a:solidFill>
                  <a:schemeClr val="bg1"/>
                </a:solidFill>
              </a:rPr>
              <a:t>Factors Affecting Active Nutrient Uptake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>
              <a:buFontTx/>
              <a:buNone/>
            </a:pPr>
            <a:endParaRPr lang="en-US" dirty="0" smtClean="0"/>
          </a:p>
          <a:p>
            <a:pPr algn="ctr">
              <a:buFontTx/>
              <a:buNone/>
            </a:pPr>
            <a:endParaRPr lang="en-US" dirty="0" smtClean="0"/>
          </a:p>
          <a:p>
            <a:pPr algn="ctr">
              <a:buFontTx/>
              <a:buNone/>
            </a:pPr>
            <a:r>
              <a:rPr lang="en-US" sz="4400" dirty="0"/>
              <a:t>Oxygen</a:t>
            </a:r>
          </a:p>
          <a:p>
            <a:pPr algn="ctr">
              <a:buFontTx/>
              <a:buNone/>
            </a:pPr>
            <a:r>
              <a:rPr lang="en-US" dirty="0" smtClean="0"/>
              <a:t>Temperature</a:t>
            </a:r>
          </a:p>
          <a:p>
            <a:pPr algn="ctr">
              <a:buFontTx/>
              <a:buNone/>
            </a:pPr>
            <a:r>
              <a:rPr lang="en-US" dirty="0" smtClean="0"/>
              <a:t>Ion Interference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6472626"/>
            <a:ext cx="1371600" cy="3853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5488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1220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9142" y="-2667002"/>
            <a:ext cx="6858002" cy="12192006"/>
          </a:xfrm>
        </p:spPr>
      </p:pic>
    </p:spTree>
    <p:extLst>
      <p:ext uri="{BB962C8B-B14F-4D97-AF65-F5344CB8AC3E}">
        <p14:creationId xmlns:p14="http://schemas.microsoft.com/office/powerpoint/2010/main" val="67795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Soil Organic Matter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03" y="1690688"/>
            <a:ext cx="6767829" cy="5075872"/>
          </a:xfrm>
        </p:spPr>
      </p:pic>
      <p:sp>
        <p:nvSpPr>
          <p:cNvPr id="5" name="Rectangle 4"/>
          <p:cNvSpPr/>
          <p:nvPr/>
        </p:nvSpPr>
        <p:spPr>
          <a:xfrm>
            <a:off x="3042458" y="1920240"/>
            <a:ext cx="5918662" cy="4563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</a:rPr>
              <a:t>Enhance crop productivity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Build soil fertility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Improve structure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Build aggregate stability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Increase nutrient retention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Increase water holding capacity</a:t>
            </a:r>
          </a:p>
        </p:txBody>
      </p:sp>
    </p:spTree>
    <p:extLst>
      <p:ext uri="{BB962C8B-B14F-4D97-AF65-F5344CB8AC3E}">
        <p14:creationId xmlns:p14="http://schemas.microsoft.com/office/powerpoint/2010/main" val="151387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Soil Organic Matter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45" y="1690688"/>
            <a:ext cx="6783355" cy="5087516"/>
          </a:xfrm>
        </p:spPr>
      </p:pic>
      <p:sp>
        <p:nvSpPr>
          <p:cNvPr id="5" name="Rectangle 4"/>
          <p:cNvSpPr/>
          <p:nvPr/>
        </p:nvSpPr>
        <p:spPr>
          <a:xfrm>
            <a:off x="5262465" y="3303037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21698" y="3163078"/>
            <a:ext cx="5458408" cy="3633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2551837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/>
              <a:t>Range 1 to </a:t>
            </a:r>
            <a:r>
              <a:rPr lang="en-US" sz="4400" b="1" dirty="0" smtClean="0"/>
              <a:t>5 % +</a:t>
            </a:r>
            <a:endParaRPr lang="en-US" sz="4400" b="1" dirty="0"/>
          </a:p>
          <a:p>
            <a:r>
              <a:rPr lang="en-US" sz="3600" b="1" dirty="0">
                <a:solidFill>
                  <a:schemeClr val="bg1"/>
                </a:solidFill>
              </a:rPr>
              <a:t>One percent OM contains</a:t>
            </a:r>
          </a:p>
          <a:p>
            <a:pPr lvl="1"/>
            <a:r>
              <a:rPr lang="en-US" sz="3600" b="1" dirty="0">
                <a:solidFill>
                  <a:schemeClr val="bg1"/>
                </a:solidFill>
              </a:rPr>
              <a:t>1000 </a:t>
            </a:r>
            <a:r>
              <a:rPr lang="en-US" sz="3600" b="1" dirty="0" err="1">
                <a:solidFill>
                  <a:schemeClr val="bg1"/>
                </a:solidFill>
              </a:rPr>
              <a:t>lbs</a:t>
            </a:r>
            <a:r>
              <a:rPr lang="en-US" sz="3600" b="1" dirty="0">
                <a:solidFill>
                  <a:schemeClr val="bg1"/>
                </a:solidFill>
              </a:rPr>
              <a:t> of N</a:t>
            </a:r>
          </a:p>
          <a:p>
            <a:pPr lvl="1"/>
            <a:r>
              <a:rPr lang="en-US" sz="3600" b="1" dirty="0">
                <a:solidFill>
                  <a:schemeClr val="bg1"/>
                </a:solidFill>
              </a:rPr>
              <a:t>220 </a:t>
            </a:r>
            <a:r>
              <a:rPr lang="en-US" sz="3600" b="1" dirty="0" err="1">
                <a:solidFill>
                  <a:schemeClr val="bg1"/>
                </a:solidFill>
              </a:rPr>
              <a:t>lbs</a:t>
            </a:r>
            <a:r>
              <a:rPr lang="en-US" sz="3600" b="1" dirty="0">
                <a:solidFill>
                  <a:schemeClr val="bg1"/>
                </a:solidFill>
              </a:rPr>
              <a:t> of P2O5</a:t>
            </a:r>
          </a:p>
          <a:p>
            <a:pPr lvl="1"/>
            <a:r>
              <a:rPr lang="en-US" sz="3600" b="1" dirty="0">
                <a:solidFill>
                  <a:schemeClr val="bg1"/>
                </a:solidFill>
              </a:rPr>
              <a:t>140 </a:t>
            </a:r>
            <a:r>
              <a:rPr lang="en-US" sz="3600" b="1" dirty="0" err="1">
                <a:solidFill>
                  <a:schemeClr val="bg1"/>
                </a:solidFill>
              </a:rPr>
              <a:t>lbs</a:t>
            </a:r>
            <a:r>
              <a:rPr lang="en-US" sz="3600" b="1" dirty="0">
                <a:solidFill>
                  <a:schemeClr val="bg1"/>
                </a:solidFill>
              </a:rPr>
              <a:t> of S</a:t>
            </a:r>
          </a:p>
          <a:p>
            <a:pPr lvl="1"/>
            <a:r>
              <a:rPr lang="en-US" sz="3600" b="1" dirty="0">
                <a:solidFill>
                  <a:schemeClr val="bg1"/>
                </a:solidFill>
              </a:rPr>
              <a:t> All other nutrients</a:t>
            </a:r>
          </a:p>
        </p:txBody>
      </p:sp>
    </p:spTree>
    <p:extLst>
      <p:ext uri="{BB962C8B-B14F-4D97-AF65-F5344CB8AC3E}">
        <p14:creationId xmlns:p14="http://schemas.microsoft.com/office/powerpoint/2010/main" val="8190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8458200" y="6390266"/>
          <a:ext cx="1600200" cy="467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icture" r:id="rId3" imgW="3153240" imgH="886320" progId="Word.Picture.8">
                  <p:embed/>
                </p:oleObj>
              </mc:Choice>
              <mc:Fallback>
                <p:oleObj name="Picture" r:id="rId3" imgW="3153240" imgH="886320" progId="Word.Picture.8">
                  <p:embed/>
                  <p:pic>
                    <p:nvPicPr>
                      <p:cNvPr id="163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8200" y="6390266"/>
                        <a:ext cx="1600200" cy="4677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267200" y="6248400"/>
            <a:ext cx="3429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www.wardlab.com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95400"/>
          </a:xfrm>
          <a:solidFill>
            <a:srgbClr val="007E00"/>
          </a:solidFill>
        </p:spPr>
        <p:txBody>
          <a:bodyPr/>
          <a:lstStyle/>
          <a:p>
            <a:r>
              <a:rPr lang="en-US" dirty="0" smtClean="0"/>
              <a:t>Saline County Corn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0" y="1219200"/>
            <a:ext cx="9144000" cy="5105400"/>
          </a:xfrm>
          <a:solidFill>
            <a:srgbClr val="002060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Year		Corn Yield, bu/A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1879			40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1889			47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1929			33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1955			  9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1956			  8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1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7924800" cy="1143000"/>
          </a:xfrm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Nitrogen Requirement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2438401" y="1905000"/>
            <a:ext cx="7693025" cy="3429000"/>
          </a:xfrm>
          <a:noFill/>
        </p:spPr>
        <p:txBody>
          <a:bodyPr/>
          <a:lstStyle/>
          <a:p>
            <a:pPr eaLnBrk="1" hangingPunct="1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Corn		1.1 lbs N/Bu</a:t>
            </a:r>
          </a:p>
          <a:p>
            <a:pPr eaLnBrk="1" hangingPunct="1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Wheat		2.4   lbs N/Bu</a:t>
            </a:r>
          </a:p>
          <a:p>
            <a:pPr eaLnBrk="1" hangingPunct="1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Milo			1.1   lbs N/Bu</a:t>
            </a:r>
          </a:p>
          <a:p>
            <a:pPr eaLnBrk="1" hangingPunct="1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Grass mix	35 	lbs N/Ton</a:t>
            </a:r>
          </a:p>
          <a:p>
            <a:pPr eaLnBrk="1" hangingPunct="1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Sunflower		50   lbs N/1000 lbs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6472626"/>
            <a:ext cx="1371600" cy="3853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5042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57200"/>
            <a:ext cx="7924800" cy="1143000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Residual Nitrate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1" y="1905000"/>
            <a:ext cx="7693025" cy="3124200"/>
          </a:xfrm>
        </p:spPr>
        <p:txBody>
          <a:bodyPr>
            <a:normAutofit/>
          </a:bodyPr>
          <a:lstStyle/>
          <a:p>
            <a:r>
              <a:rPr lang="en-US" sz="4000" dirty="0"/>
              <a:t>Carryover nitrate</a:t>
            </a:r>
          </a:p>
          <a:p>
            <a:r>
              <a:rPr lang="en-US" sz="4000" dirty="0"/>
              <a:t>It is available to the next crop</a:t>
            </a:r>
          </a:p>
          <a:p>
            <a:r>
              <a:rPr lang="en-US" sz="4000" dirty="0"/>
              <a:t>Nitrate is soluble.  It will move with water moving through the soil. 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6472626"/>
            <a:ext cx="1371600" cy="3853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4396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Nitrogen Requirement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</a:p>
          <a:p>
            <a:pPr eaLnBrk="1" hangingPunct="1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u="sng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Corn		1.1 lbs N/Bu</a:t>
            </a:r>
          </a:p>
          <a:p>
            <a:pPr eaLnBrk="1" hangingPunct="1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	This is the amount of N in the plant and in the grain.  The plant needs this much to grow the desired yield.  It is not the amount of N fertilizer to apply.</a:t>
            </a:r>
          </a:p>
        </p:txBody>
      </p:sp>
    </p:spTree>
    <p:extLst>
      <p:ext uri="{BB962C8B-B14F-4D97-AF65-F5344CB8AC3E}">
        <p14:creationId xmlns:p14="http://schemas.microsoft.com/office/powerpoint/2010/main" val="117373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en-US" dirty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Nitrogen Recommendation for Corn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idx="1"/>
          </p:nvPr>
        </p:nvSpPr>
        <p:spPr>
          <a:solidFill>
            <a:srgbClr val="002060"/>
          </a:solidFill>
        </p:spPr>
        <p:txBody>
          <a:bodyPr/>
          <a:lstStyle/>
          <a:p>
            <a:pPr algn="ctr">
              <a:buFont typeface="Arial" charset="0"/>
              <a:buNone/>
            </a:pPr>
            <a:endParaRPr lang="en-US" sz="3600" dirty="0"/>
          </a:p>
          <a:p>
            <a:pPr algn="ctr">
              <a:buFont typeface="Arial" charset="0"/>
              <a:buNone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Recommendation, lbs N/A = (yield * N req.)</a:t>
            </a:r>
          </a:p>
          <a:p>
            <a:pPr algn="ctr">
              <a:buFont typeface="Arial" charset="0"/>
              <a:buNone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Minus lbs of NO</a:t>
            </a:r>
            <a:r>
              <a:rPr lang="en-US" sz="3600" baseline="-250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-N in 24 or 36” of soil</a:t>
            </a:r>
          </a:p>
          <a:p>
            <a:pPr algn="ctr">
              <a:buFont typeface="Arial" charset="0"/>
              <a:buNone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Minus Legume credit</a:t>
            </a:r>
          </a:p>
          <a:p>
            <a:pPr algn="ctr">
              <a:buFont typeface="Arial" charset="0"/>
              <a:buNone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Minus Manure credit</a:t>
            </a:r>
          </a:p>
          <a:p>
            <a:pPr algn="ctr">
              <a:buFont typeface="Arial" charset="0"/>
              <a:buNone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And minus Irrigation water credit</a:t>
            </a:r>
          </a:p>
          <a:p>
            <a:pPr>
              <a:buFont typeface="Arial" charset="0"/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098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8600"/>
            <a:ext cx="7924800" cy="1447800"/>
          </a:xfrm>
          <a:solidFill>
            <a:srgbClr val="00206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Soil Phosphorus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Mehlich 3 or Bray P1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1" y="1524000"/>
            <a:ext cx="7693025" cy="3733800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600" dirty="0" smtClean="0"/>
              <a:t>Phosphorus: </a:t>
            </a:r>
            <a:r>
              <a:rPr lang="en-US" sz="4600" dirty="0"/>
              <a:t>25 ppm P</a:t>
            </a:r>
          </a:p>
          <a:p>
            <a:pPr marL="0" indent="0">
              <a:buNone/>
            </a:pPr>
            <a:endParaRPr lang="en-US" sz="4600" dirty="0"/>
          </a:p>
          <a:p>
            <a:pPr marL="0" indent="0">
              <a:buNone/>
            </a:pPr>
            <a:r>
              <a:rPr lang="en-US" sz="4600" dirty="0" smtClean="0"/>
              <a:t> Above </a:t>
            </a:r>
            <a:r>
              <a:rPr lang="en-US" sz="4600" dirty="0"/>
              <a:t>50 ppm P </a:t>
            </a:r>
          </a:p>
          <a:p>
            <a:pPr marL="0" indent="0">
              <a:buNone/>
            </a:pPr>
            <a:r>
              <a:rPr lang="en-US" sz="4600" dirty="0"/>
              <a:t>	No phosphate fertilizer is </a:t>
            </a:r>
            <a:r>
              <a:rPr lang="en-US" sz="4600" dirty="0" smtClean="0"/>
              <a:t>	needed</a:t>
            </a:r>
            <a:endParaRPr lang="en-US" sz="4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6472626"/>
            <a:ext cx="1371600" cy="3853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6491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9"/>
          <p:cNvSpPr txBox="1">
            <a:spLocks/>
          </p:cNvSpPr>
          <p:nvPr/>
        </p:nvSpPr>
        <p:spPr>
          <a:xfrm>
            <a:off x="2133600" y="469612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057400" y="2743200"/>
            <a:ext cx="8534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sz="3600" u="sng" dirty="0">
              <a:solidFill>
                <a:schemeClr val="bg2"/>
              </a:solidFill>
            </a:endParaRPr>
          </a:p>
          <a:p>
            <a:pPr eaLnBrk="1" hangingPunct="1"/>
            <a:endParaRPr lang="en-US" sz="3600" dirty="0">
              <a:solidFill>
                <a:schemeClr val="bg2"/>
              </a:solidFill>
            </a:endParaRPr>
          </a:p>
          <a:p>
            <a:pPr eaLnBrk="1" hangingPunct="1"/>
            <a:endParaRPr lang="en-US" sz="3600" dirty="0">
              <a:solidFill>
                <a:schemeClr val="bg2"/>
              </a:solidFill>
            </a:endParaRPr>
          </a:p>
          <a:p>
            <a:pPr eaLnBrk="1" hangingPunct="1"/>
            <a:endParaRPr lang="en-US" sz="3600" dirty="0">
              <a:solidFill>
                <a:schemeClr val="bg2"/>
              </a:solidFill>
            </a:endParaRPr>
          </a:p>
          <a:p>
            <a:pPr eaLnBrk="1" hangingPunct="1"/>
            <a:r>
              <a:rPr lang="en-US" sz="3600" dirty="0">
                <a:solidFill>
                  <a:schemeClr val="bg2"/>
                </a:solidFill>
              </a:rPr>
              <a:t>   </a:t>
            </a:r>
          </a:p>
        </p:txBody>
      </p:sp>
      <p:pic>
        <p:nvPicPr>
          <p:cNvPr id="33796" name="Picture 4" descr="C:\Users\Valued Customer\Pictures\2012-07-17 Western 7-15-12\Western 7-15-12 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9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Phosphorus Recommendations for Corn </a:t>
            </a: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971801"/>
            <a:ext cx="8291513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12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Exchangeable Soil Potassium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000" dirty="0" smtClean="0"/>
              <a:t>Potassium soil test:  </a:t>
            </a:r>
            <a:r>
              <a:rPr lang="en-US" sz="4000" dirty="0"/>
              <a:t>160 ppm </a:t>
            </a:r>
            <a:r>
              <a:rPr lang="en-US" sz="4000" dirty="0" smtClean="0"/>
              <a:t>K</a:t>
            </a:r>
          </a:p>
          <a:p>
            <a:r>
              <a:rPr lang="en-US" sz="4000" dirty="0" smtClean="0"/>
              <a:t>Above 200 ppm K:  No Potash fertilizer is needed</a:t>
            </a:r>
            <a:endParaRPr lang="en-US" sz="4000" dirty="0"/>
          </a:p>
          <a:p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6472626"/>
            <a:ext cx="1371600" cy="3853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872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C:\Users\Valued Customer\Pictures\2012-07-17 Western 7-15-12\Western 7-15-12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1676400"/>
            <a:ext cx="762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</a:rPr>
              <a:t>Soil Test ppm 	K Rating	         lbs K2O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    0-40		Very Low		90-200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  41-80		Low			50-120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 81-120		Medium		25-60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121-200		High			  0-35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 </a:t>
            </a:r>
            <a:r>
              <a:rPr lang="en-US" sz="3200" b="1" u="sng" dirty="0">
                <a:solidFill>
                  <a:schemeClr val="bg1"/>
                </a:solidFill>
              </a:rPr>
              <a:t>201+		Very High		 None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81200" y="210235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 Potassium Recommendations for Corn</a:t>
            </a:r>
          </a:p>
        </p:txBody>
      </p:sp>
    </p:spTree>
    <p:extLst>
      <p:ext uri="{BB962C8B-B14F-4D97-AF65-F5344CB8AC3E}">
        <p14:creationId xmlns:p14="http://schemas.microsoft.com/office/powerpoint/2010/main" val="32964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bg1"/>
                </a:solidFill>
              </a:rPr>
              <a:t>Sulfur Requirement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5217" y="2352869"/>
            <a:ext cx="7693025" cy="3962400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600" u="sng" dirty="0"/>
              <a:t>Crop			Yield Unit		LBS of S</a:t>
            </a:r>
          </a:p>
          <a:p>
            <a:pPr eaLnBrk="1" hangingPunct="1">
              <a:buFontTx/>
              <a:buNone/>
            </a:pPr>
            <a:r>
              <a:rPr lang="en-US" sz="3600" dirty="0"/>
              <a:t>Corn 		Bushel		0.22</a:t>
            </a:r>
          </a:p>
          <a:p>
            <a:pPr eaLnBrk="1" hangingPunct="1">
              <a:buFontTx/>
              <a:buNone/>
            </a:pPr>
            <a:r>
              <a:rPr lang="en-US" sz="3600" dirty="0"/>
              <a:t>Soybean 	  	Bushel		0.25</a:t>
            </a:r>
          </a:p>
          <a:p>
            <a:pPr eaLnBrk="1" hangingPunct="1">
              <a:buFontTx/>
              <a:buNone/>
            </a:pPr>
            <a:r>
              <a:rPr lang="en-US" sz="3600" dirty="0"/>
              <a:t>Wheat		Bushel		0.32</a:t>
            </a:r>
          </a:p>
          <a:p>
            <a:pPr eaLnBrk="1" hangingPunct="1">
              <a:buFontTx/>
              <a:buNone/>
            </a:pPr>
            <a:r>
              <a:rPr lang="en-US" sz="3600" dirty="0"/>
              <a:t>Alfalfa		Ton			5.0</a:t>
            </a:r>
          </a:p>
          <a:p>
            <a:pPr eaLnBrk="1" hangingPunct="1">
              <a:buFontTx/>
              <a:buNone/>
            </a:pPr>
            <a:r>
              <a:rPr lang="en-US" sz="3600" dirty="0"/>
              <a:t>Grass		Ton			3.0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6472626"/>
            <a:ext cx="1371600" cy="3853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2775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7924800" cy="1600200"/>
          </a:xfrm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Sulfur Recommendation Example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1" y="1828800"/>
            <a:ext cx="7693025" cy="3429000"/>
          </a:xfrm>
          <a:noFill/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/>
              <a:t>Corn at 240 bu/A Yield Goal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Sulfur Requirement is  0.22 lb S/bu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Total S Required is 53 lbs/A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Sulfate Soil Test is 14 ppm 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14 ppm X 0.3 X 8 inches = 34 lbs S/A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S fertilizer = 19 lbs of S/A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1"/>
                </a:solidFill>
              </a:rPr>
              <a:t>Recommendation is 28 lbs S/A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6472626"/>
            <a:ext cx="1371600" cy="3853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02368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73731" name="Picture 2" descr="C:\Users\Valued Customer\Pictures\2012-04-15 Western April 15, 2012\Western April 15, 2012 003 (1024x768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7013" y="0"/>
            <a:ext cx="9144001" cy="6858000"/>
          </a:xfrm>
        </p:spPr>
      </p:pic>
      <p:sp>
        <p:nvSpPr>
          <p:cNvPr id="2" name="Rectangle 1"/>
          <p:cNvSpPr/>
          <p:nvPr/>
        </p:nvSpPr>
        <p:spPr>
          <a:xfrm>
            <a:off x="3124200" y="381000"/>
            <a:ext cx="5791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prstClr val="black"/>
                </a:solidFill>
              </a:rPr>
              <a:t>Soil </a:t>
            </a:r>
            <a:r>
              <a:rPr lang="en-US" sz="4400" b="1" dirty="0">
                <a:solidFill>
                  <a:prstClr val="black"/>
                </a:solidFill>
              </a:rPr>
              <a:t>Erosion</a:t>
            </a:r>
          </a:p>
        </p:txBody>
      </p:sp>
    </p:spTree>
    <p:extLst>
      <p:ext uri="{BB962C8B-B14F-4D97-AF65-F5344CB8AC3E}">
        <p14:creationId xmlns:p14="http://schemas.microsoft.com/office/powerpoint/2010/main" val="40282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Calcium, Magnesium, and Sodium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of the base saturation.  % K, %Ca, %Mg, and % Na should add up to 70 % or greater</a:t>
            </a:r>
          </a:p>
          <a:p>
            <a:r>
              <a:rPr lang="en-US" dirty="0" smtClean="0"/>
              <a:t>Hydrogen.  H should be less than 30 %.</a:t>
            </a:r>
          </a:p>
          <a:p>
            <a:r>
              <a:rPr lang="en-US" dirty="0" smtClean="0"/>
              <a:t>If sodium (Na) percentage is greater than 5%,  a soil aggregation becomes a problem.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6472626"/>
            <a:ext cx="1371600" cy="3853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6706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Zinc, DTPA Extraction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Trace element that is needed on the most acres of </a:t>
            </a:r>
            <a:r>
              <a:rPr lang="en-US" sz="4000" dirty="0" smtClean="0"/>
              <a:t>crop land.</a:t>
            </a:r>
            <a:endParaRPr lang="en-US" sz="4000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4000" dirty="0"/>
              <a:t>The zinc test needs to be greater than 1 ppm Zn.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6472626"/>
            <a:ext cx="1371600" cy="3853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1460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solidFill>
            <a:srgbClr val="002060"/>
          </a:solidFill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Zinc Recommendations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94014" y="1752600"/>
            <a:ext cx="7088187" cy="4267200"/>
          </a:xfrm>
          <a:noFill/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buFontTx/>
              <a:buNone/>
            </a:pPr>
            <a:r>
              <a:rPr lang="en-US" u="sng" dirty="0" smtClean="0"/>
              <a:t> DPTA, ppm Zn 		lb Zn/A</a:t>
            </a:r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		0-0.25			3-12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0.26-0.50			1-7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0.51-.75			0-6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0.76-1.00			0-3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1.01+			None</a:t>
            </a:r>
          </a:p>
          <a:p>
            <a:pPr eaLnBrk="1" hangingPunct="1">
              <a:buFontTx/>
              <a:buNone/>
            </a:pPr>
            <a:r>
              <a:rPr lang="en-US" dirty="0" smtClean="0"/>
              <a:t>Divide Rate by 6 for amount per year.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6472626"/>
            <a:ext cx="1371600" cy="3853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73689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143000"/>
            <a:ext cx="7924800" cy="1143000"/>
          </a:xfrm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bg1"/>
                </a:solidFill>
              </a:rPr>
              <a:t>Manganese, DTPA Extraction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1" y="2514600"/>
            <a:ext cx="7693025" cy="3124200"/>
          </a:xfrm>
          <a:noFill/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3600" dirty="0"/>
              <a:t>Manganese seems to be getting lower in our soils.</a:t>
            </a:r>
          </a:p>
          <a:p>
            <a:pPr lvl="1" eaLnBrk="1" hangingPunct="1"/>
            <a:r>
              <a:rPr lang="en-US" sz="3600" dirty="0"/>
              <a:t>Manganese may be needed when soil test is below </a:t>
            </a:r>
            <a:r>
              <a:rPr lang="en-US" sz="3600" dirty="0" smtClean="0"/>
              <a:t>2.0 </a:t>
            </a:r>
            <a:r>
              <a:rPr lang="en-US" sz="3600" dirty="0"/>
              <a:t>ppm Mn</a:t>
            </a:r>
          </a:p>
          <a:p>
            <a:pPr lvl="1" eaLnBrk="1" hangingPunct="1"/>
            <a:r>
              <a:rPr lang="en-US" sz="3600" dirty="0"/>
              <a:t>Possible soil treatment of </a:t>
            </a:r>
            <a:r>
              <a:rPr lang="en-US" sz="3600" dirty="0" smtClean="0"/>
              <a:t>10 </a:t>
            </a:r>
            <a:r>
              <a:rPr lang="en-US" sz="3600" dirty="0"/>
              <a:t>lbs of manganese sulfate per acre.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6472626"/>
            <a:ext cx="1371600" cy="3853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3657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533400"/>
            <a:ext cx="7924800" cy="1143000"/>
          </a:xfrm>
          <a:solidFill>
            <a:srgbClr val="00206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Soil Boron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38401" y="1981200"/>
            <a:ext cx="7693025" cy="4191000"/>
          </a:xfrm>
          <a:noFill/>
        </p:spPr>
        <p:txBody>
          <a:bodyPr/>
          <a:lstStyle/>
          <a:p>
            <a:r>
              <a:rPr lang="en-US" dirty="0" smtClean="0"/>
              <a:t>For most crops, Hot Water Soluble Boron soil test should be above 0.25 ppm B</a:t>
            </a:r>
          </a:p>
          <a:p>
            <a:r>
              <a:rPr lang="en-US" dirty="0" smtClean="0"/>
              <a:t>For alfalfa, sugar beets and peanuts boron should be above 0.50 ppm B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6472626"/>
            <a:ext cx="1371600" cy="3853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7773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64008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1" y="6472626"/>
            <a:ext cx="1371600" cy="385374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533400"/>
            <a:ext cx="7924800" cy="13716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Boron Soil Test and Recommendations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65377" y="1981200"/>
            <a:ext cx="7693025" cy="3733800"/>
          </a:xfrm>
          <a:noFill/>
        </p:spPr>
        <p:txBody>
          <a:bodyPr/>
          <a:lstStyle/>
          <a:p>
            <a:pPr lvl="3">
              <a:buNone/>
            </a:pPr>
            <a:r>
              <a:rPr lang="en-US" dirty="0" smtClean="0"/>
              <a:t>						</a:t>
            </a:r>
            <a:endParaRPr lang="en-US" sz="3200" dirty="0"/>
          </a:p>
          <a:p>
            <a:pPr>
              <a:buNone/>
            </a:pPr>
            <a:r>
              <a:rPr lang="en-US" u="sng" dirty="0" smtClean="0"/>
              <a:t>B Soil Test, ppm   Rating		Lbs B/A</a:t>
            </a:r>
          </a:p>
          <a:p>
            <a:pPr>
              <a:buNone/>
            </a:pPr>
            <a:r>
              <a:rPr lang="en-US" dirty="0" smtClean="0"/>
              <a:t>0 – 0.25			Low		0.5 – 3.0</a:t>
            </a:r>
          </a:p>
          <a:p>
            <a:pPr>
              <a:buNone/>
            </a:pPr>
            <a:r>
              <a:rPr lang="en-US" dirty="0" smtClean="0"/>
              <a:t>0.26 – 0.50		Medium	0.0 – 1.7</a:t>
            </a:r>
          </a:p>
          <a:p>
            <a:pPr>
              <a:buNone/>
            </a:pPr>
            <a:r>
              <a:rPr lang="en-US" dirty="0" smtClean="0"/>
              <a:t>0.51 +			High		       0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2400" dirty="0"/>
              <a:t>Alfalfa, clover, peanuts, cotton and sugar beets require more boron than other crops.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58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>
          <a:xfrm>
            <a:off x="2286000" y="0"/>
            <a:ext cx="7924800" cy="1371600"/>
          </a:xfrm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5" name="Title 9"/>
          <p:cNvSpPr txBox="1">
            <a:spLocks/>
          </p:cNvSpPr>
          <p:nvPr/>
        </p:nvSpPr>
        <p:spPr>
          <a:xfrm>
            <a:off x="2133600" y="469900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 dirty="0">
              <a:solidFill>
                <a:srgbClr val="EEECE1"/>
              </a:solidFill>
            </a:endParaRPr>
          </a:p>
        </p:txBody>
      </p:sp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2057400" y="2743201"/>
            <a:ext cx="8534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u="sng" dirty="0">
              <a:solidFill>
                <a:srgbClr val="EEECE1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EEECE1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EEECE1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EEECE1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EEECE1"/>
                </a:solidFill>
              </a:rPr>
              <a:t>   </a:t>
            </a:r>
          </a:p>
        </p:txBody>
      </p:sp>
      <p:pic>
        <p:nvPicPr>
          <p:cNvPr id="128006" name="Picture 4" descr="C:\Users\Valued Customer\Pictures\2012-07-17 Western 7-15-12\Western 7-15-12 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09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9"/>
          <p:cNvSpPr txBox="1">
            <a:spLocks/>
          </p:cNvSpPr>
          <p:nvPr/>
        </p:nvSpPr>
        <p:spPr>
          <a:xfrm>
            <a:off x="2140527" y="375227"/>
            <a:ext cx="8229600" cy="1143000"/>
          </a:xfrm>
          <a:prstGeom prst="rect">
            <a:avLst/>
          </a:prstGeom>
          <a:noFill/>
        </p:spPr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0000"/>
                </a:solidFill>
              </a:rPr>
              <a:t>Nutrient Crop Removal, lbs/Bu</a:t>
            </a:r>
          </a:p>
          <a:p>
            <a:r>
              <a:rPr lang="en-US" b="1" dirty="0">
                <a:solidFill>
                  <a:srgbClr val="000000"/>
                </a:solidFill>
              </a:rPr>
              <a:t>CORN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7400" y="2514600"/>
            <a:ext cx="8001000" cy="411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5663" y="2362201"/>
            <a:ext cx="7613073" cy="3243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u="sng" dirty="0">
                <a:solidFill>
                  <a:schemeClr val="bg1"/>
                </a:solidFill>
              </a:rPr>
              <a:t>Nutrient	    	             lb/bu    240 bu/A</a:t>
            </a:r>
            <a:r>
              <a:rPr lang="en-US" sz="3600" b="1" dirty="0">
                <a:solidFill>
                  <a:schemeClr val="bg1"/>
                </a:solidFill>
              </a:rPr>
              <a:t>	</a:t>
            </a:r>
          </a:p>
          <a:p>
            <a:pPr lvl="0"/>
            <a:r>
              <a:rPr lang="en-US" sz="4000" b="1" dirty="0">
                <a:solidFill>
                  <a:schemeClr val="bg1"/>
                </a:solidFill>
              </a:rPr>
              <a:t>Nitrogen, N		    0.67	      161</a:t>
            </a:r>
            <a:r>
              <a:rPr lang="en-US" sz="3600" b="1" dirty="0">
                <a:solidFill>
                  <a:schemeClr val="bg1"/>
                </a:solidFill>
              </a:rPr>
              <a:t>	</a:t>
            </a:r>
          </a:p>
          <a:p>
            <a:pPr lvl="0"/>
            <a:r>
              <a:rPr lang="en-US" sz="3600" dirty="0">
                <a:solidFill>
                  <a:schemeClr val="bg1"/>
                </a:solidFill>
              </a:rPr>
              <a:t>Phosphorus, P2O5       0.35      	84</a:t>
            </a:r>
          </a:p>
          <a:p>
            <a:pPr lvl="0"/>
            <a:r>
              <a:rPr lang="en-US" sz="3600" dirty="0">
                <a:solidFill>
                  <a:schemeClr val="bg1"/>
                </a:solidFill>
              </a:rPr>
              <a:t>Potassium, K2O	      0.25		60</a:t>
            </a:r>
          </a:p>
          <a:p>
            <a:pPr lvl="0"/>
            <a:r>
              <a:rPr lang="en-US" sz="3600" dirty="0">
                <a:solidFill>
                  <a:schemeClr val="bg1"/>
                </a:solidFill>
              </a:rPr>
              <a:t>Sulfur, S		      	      0.08		22</a:t>
            </a:r>
          </a:p>
          <a:p>
            <a:pPr lvl="0"/>
            <a:r>
              <a:rPr lang="en-US" sz="3600" dirty="0">
                <a:solidFill>
                  <a:schemeClr val="bg1"/>
                </a:solidFill>
              </a:rPr>
              <a:t>Zinc, Zn		             0.001	         0.24</a:t>
            </a:r>
          </a:p>
        </p:txBody>
      </p:sp>
    </p:spTree>
    <p:extLst>
      <p:ext uri="{BB962C8B-B14F-4D97-AF65-F5344CB8AC3E}">
        <p14:creationId xmlns:p14="http://schemas.microsoft.com/office/powerpoint/2010/main" val="224646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5" name="Title 9"/>
          <p:cNvSpPr txBox="1">
            <a:spLocks/>
          </p:cNvSpPr>
          <p:nvPr/>
        </p:nvSpPr>
        <p:spPr>
          <a:xfrm>
            <a:off x="2133600" y="469900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 dirty="0">
              <a:solidFill>
                <a:srgbClr val="EEECE1"/>
              </a:solidFill>
            </a:endParaRPr>
          </a:p>
        </p:txBody>
      </p:sp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2057400" y="2743201"/>
            <a:ext cx="8534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u="sng" dirty="0">
              <a:solidFill>
                <a:srgbClr val="EEECE1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EEECE1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EEECE1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EEECE1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EEECE1"/>
                </a:solidFill>
              </a:rPr>
              <a:t>   </a:t>
            </a:r>
          </a:p>
        </p:txBody>
      </p:sp>
      <p:pic>
        <p:nvPicPr>
          <p:cNvPr id="128006" name="Picture 4" descr="C:\Users\Valued Customer\Pictures\2012-07-17 Western 7-15-12\Western 7-15-12 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154"/>
            <a:ext cx="9182100" cy="685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9"/>
          <p:cNvSpPr txBox="1">
            <a:spLocks/>
          </p:cNvSpPr>
          <p:nvPr/>
        </p:nvSpPr>
        <p:spPr>
          <a:xfrm>
            <a:off x="2140527" y="375227"/>
            <a:ext cx="8229600" cy="1143000"/>
          </a:xfrm>
          <a:prstGeom prst="rect">
            <a:avLst/>
          </a:prstGeom>
          <a:noFill/>
        </p:spPr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0000"/>
                </a:solidFill>
              </a:rPr>
              <a:t>Nutrient Crop Removal, lbs/Bu</a:t>
            </a:r>
          </a:p>
          <a:p>
            <a:r>
              <a:rPr lang="en-US" b="1" dirty="0">
                <a:solidFill>
                  <a:srgbClr val="000000"/>
                </a:solidFill>
              </a:rPr>
              <a:t>CORN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76921" y="1518227"/>
            <a:ext cx="7467600" cy="426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u="sng" dirty="0">
                <a:solidFill>
                  <a:schemeClr val="bg1"/>
                </a:solidFill>
              </a:rPr>
              <a:t>Nutrient	    	             lb/bu 	240 bu/A</a:t>
            </a:r>
            <a:endParaRPr lang="en-US" sz="3200" b="1" dirty="0">
              <a:solidFill>
                <a:schemeClr val="bg1"/>
              </a:solidFill>
            </a:endParaRPr>
          </a:p>
          <a:p>
            <a:pPr lvl="0"/>
            <a:r>
              <a:rPr lang="en-US" sz="3200" b="1" dirty="0">
                <a:solidFill>
                  <a:schemeClr val="bg1"/>
                </a:solidFill>
              </a:rPr>
              <a:t>Chloride			 0.024	     5.8</a:t>
            </a:r>
          </a:p>
          <a:p>
            <a:pPr lvl="0"/>
            <a:r>
              <a:rPr lang="en-US" sz="3200" b="1" dirty="0">
                <a:solidFill>
                  <a:schemeClr val="bg1"/>
                </a:solidFill>
              </a:rPr>
              <a:t>Manganese		 0.0006	     0.14</a:t>
            </a:r>
          </a:p>
          <a:p>
            <a:pPr lvl="0"/>
            <a:r>
              <a:rPr lang="en-US" sz="3200" b="1" dirty="0">
                <a:solidFill>
                  <a:schemeClr val="bg1"/>
                </a:solidFill>
              </a:rPr>
              <a:t>Iron				 0.0012	     0.29</a:t>
            </a:r>
          </a:p>
          <a:p>
            <a:pPr lvl="0"/>
            <a:r>
              <a:rPr lang="en-US" sz="3200" b="1" dirty="0">
                <a:solidFill>
                  <a:schemeClr val="bg1"/>
                </a:solidFill>
              </a:rPr>
              <a:t>Copper		           0.0004	     0.10</a:t>
            </a:r>
          </a:p>
          <a:p>
            <a:pPr lvl="0"/>
            <a:r>
              <a:rPr lang="en-US" sz="3200" b="1" dirty="0">
                <a:solidFill>
                  <a:schemeClr val="bg1"/>
                </a:solidFill>
              </a:rPr>
              <a:t>Boron		      	 0.0006	     0.14</a:t>
            </a:r>
          </a:p>
          <a:p>
            <a:pPr lvl="0"/>
            <a:r>
              <a:rPr lang="en-US" sz="3200" b="1" dirty="0">
                <a:solidFill>
                  <a:schemeClr val="bg1"/>
                </a:solidFill>
              </a:rPr>
              <a:t>Molybdenum              0.00001	     0.002</a:t>
            </a:r>
          </a:p>
        </p:txBody>
      </p:sp>
    </p:spTree>
    <p:extLst>
      <p:ext uri="{BB962C8B-B14F-4D97-AF65-F5344CB8AC3E}">
        <p14:creationId xmlns:p14="http://schemas.microsoft.com/office/powerpoint/2010/main" val="410196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100-0007_I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7"/>
          <p:cNvSpPr txBox="1">
            <a:spLocks noChangeArrowheads="1"/>
          </p:cNvSpPr>
          <p:nvPr/>
        </p:nvSpPr>
        <p:spPr bwMode="auto">
          <a:xfrm>
            <a:off x="2768487" y="42864"/>
            <a:ext cx="635340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3300"/>
                </a:solidFill>
              </a:rPr>
              <a:t>Crop Nutrient Mining, lbs/bu</a:t>
            </a:r>
          </a:p>
          <a:p>
            <a:pPr algn="ctr"/>
            <a:r>
              <a:rPr lang="en-US" sz="4000" b="1" dirty="0">
                <a:solidFill>
                  <a:srgbClr val="003300"/>
                </a:solidFill>
              </a:rPr>
              <a:t>SOYBEAN</a:t>
            </a:r>
          </a:p>
        </p:txBody>
      </p:sp>
      <p:sp>
        <p:nvSpPr>
          <p:cNvPr id="44036" name="Text Box 8"/>
          <p:cNvSpPr txBox="1">
            <a:spLocks noChangeArrowheads="1"/>
          </p:cNvSpPr>
          <p:nvPr/>
        </p:nvSpPr>
        <p:spPr bwMode="auto">
          <a:xfrm>
            <a:off x="1839942" y="2667000"/>
            <a:ext cx="780431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600" b="1" u="sng" dirty="0">
                <a:solidFill>
                  <a:schemeClr val="bg1"/>
                </a:solidFill>
              </a:rPr>
              <a:t>Nutrient				lb/bu    45 bu/A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Nitrogen, N		         3.4		  153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Phosphorus, P2O5	         0.77		    35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Potassium, K2O	         1.2		    54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Sulfur, S			         0.18		      8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 Zinc, Zn			         0.003         0.09</a:t>
            </a:r>
          </a:p>
        </p:txBody>
      </p:sp>
    </p:spTree>
    <p:extLst>
      <p:ext uri="{BB962C8B-B14F-4D97-AF65-F5344CB8AC3E}">
        <p14:creationId xmlns:p14="http://schemas.microsoft.com/office/powerpoint/2010/main" val="23937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7" y="-25217"/>
            <a:ext cx="10348545" cy="6883217"/>
          </a:xfrm>
        </p:spPr>
      </p:pic>
      <p:sp>
        <p:nvSpPr>
          <p:cNvPr id="3" name="Rectangle 2"/>
          <p:cNvSpPr/>
          <p:nvPr/>
        </p:nvSpPr>
        <p:spPr>
          <a:xfrm>
            <a:off x="1463963" y="1692276"/>
            <a:ext cx="9097818" cy="1336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en-US" sz="3600" dirty="0" smtClean="0"/>
              <a:t> </a:t>
            </a:r>
            <a:r>
              <a:rPr lang="en-US" altLang="en-US" sz="6000" dirty="0" smtClean="0"/>
              <a:t> </a:t>
            </a:r>
            <a:endParaRPr lang="en-US" altLang="en-US" sz="6000" dirty="0"/>
          </a:p>
          <a:p>
            <a:pPr>
              <a:lnSpc>
                <a:spcPct val="130000"/>
              </a:lnSpc>
              <a:buFontTx/>
              <a:buNone/>
            </a:pPr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542473" y="3426691"/>
            <a:ext cx="8525163" cy="1560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1542473" y="1417638"/>
            <a:ext cx="97277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  <a:t>Plants would prefer</a:t>
            </a:r>
            <a:r>
              <a:rPr lang="en-US" sz="3200" b="1" dirty="0"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FFFF"/>
                </a:solidFill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  <a:t>to grow new leaves</a:t>
            </a:r>
            <a:r>
              <a:rPr lang="en-US" sz="3200" b="1" dirty="0"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FFFF"/>
                </a:solidFill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  <a:t>by producing</a:t>
            </a:r>
            <a:r>
              <a:rPr lang="en-US" sz="3200" b="1" dirty="0"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FFFF"/>
                </a:solidFill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  <a:t>carbohydrates with</a:t>
            </a:r>
            <a:r>
              <a:rPr lang="en-US" sz="3200" b="1" dirty="0"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FFFF"/>
                </a:solidFill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  <a:t>old leaves than by</a:t>
            </a:r>
            <a:r>
              <a:rPr lang="en-US" sz="3200" b="1" dirty="0"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FFFF"/>
                </a:solidFill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  <a:t>moving stored</a:t>
            </a:r>
            <a:r>
              <a:rPr lang="en-US" sz="3200" b="1" dirty="0"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FFFF"/>
                </a:solidFill>
                <a:latin typeface="Verdana-Bold"/>
                <a:ea typeface="Calibri" panose="020F0502020204030204" pitchFamily="34" charset="0"/>
                <a:cs typeface="Times New Roman" panose="02020603050405020304" pitchFamily="18" charset="0"/>
              </a:rPr>
              <a:t>carbohydrates from roots.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84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Poor Soil Structure Prevents Water Movement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DSCN1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0800" y="1824672"/>
            <a:ext cx="7315200" cy="4526280"/>
          </a:xfrm>
        </p:spPr>
      </p:pic>
      <p:sp>
        <p:nvSpPr>
          <p:cNvPr id="5" name="TextBox 4"/>
          <p:cNvSpPr txBox="1"/>
          <p:nvPr/>
        </p:nvSpPr>
        <p:spPr>
          <a:xfrm>
            <a:off x="8077200" y="2286000"/>
            <a:ext cx="86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7200" y="3124200"/>
            <a:ext cx="147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Saturated Soil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7201" y="3886200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 Space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77201" y="4648200"/>
            <a:ext cx="142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Moisture Soil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53401" y="5791200"/>
            <a:ext cx="89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 Soil</a:t>
            </a:r>
          </a:p>
        </p:txBody>
      </p:sp>
      <p:sp>
        <p:nvSpPr>
          <p:cNvPr id="13" name="Left Arrow 12"/>
          <p:cNvSpPr/>
          <p:nvPr/>
        </p:nvSpPr>
        <p:spPr>
          <a:xfrm>
            <a:off x="7010400" y="22860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7010400" y="31242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>
            <a:off x="7010400" y="38862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>
            <a:off x="7010400" y="46482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>
            <a:off x="7086600" y="57912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1" y="6472626"/>
            <a:ext cx="1371600" cy="385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622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284229" cy="6858000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061556" y="2194560"/>
            <a:ext cx="7065819" cy="4447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Neutral pH  </a:t>
            </a:r>
            <a:r>
              <a:rPr lang="en-US" sz="4800" b="1" dirty="0" smtClean="0">
                <a:solidFill>
                  <a:schemeClr val="tx1"/>
                </a:solidFill>
              </a:rPr>
              <a:t>         6.2 </a:t>
            </a:r>
            <a:r>
              <a:rPr lang="en-US" sz="4800" b="1" dirty="0" smtClean="0">
                <a:solidFill>
                  <a:schemeClr val="tx1"/>
                </a:solidFill>
              </a:rPr>
              <a:t>– 7.2</a:t>
            </a:r>
          </a:p>
          <a:p>
            <a:r>
              <a:rPr lang="en-US" sz="4800" b="1" dirty="0" smtClean="0">
                <a:solidFill>
                  <a:schemeClr val="tx1"/>
                </a:solidFill>
              </a:rPr>
              <a:t>Alkaline  </a:t>
            </a:r>
            <a:r>
              <a:rPr lang="en-US" sz="4800" b="1" dirty="0" smtClean="0">
                <a:solidFill>
                  <a:schemeClr val="tx1"/>
                </a:solidFill>
              </a:rPr>
              <a:t>               7.3 </a:t>
            </a:r>
            <a:r>
              <a:rPr lang="en-US" sz="4800" b="1" dirty="0" smtClean="0">
                <a:solidFill>
                  <a:schemeClr val="tx1"/>
                </a:solidFill>
              </a:rPr>
              <a:t>– 7.8</a:t>
            </a:r>
          </a:p>
          <a:p>
            <a:r>
              <a:rPr lang="en-US" sz="4800" b="1" dirty="0" smtClean="0">
                <a:solidFill>
                  <a:schemeClr val="tx1"/>
                </a:solidFill>
              </a:rPr>
              <a:t>Strongly </a:t>
            </a:r>
            <a:r>
              <a:rPr lang="en-US" sz="4800" b="1" dirty="0" smtClean="0">
                <a:solidFill>
                  <a:schemeClr val="tx1"/>
                </a:solidFill>
              </a:rPr>
              <a:t>alkaline </a:t>
            </a:r>
            <a:r>
              <a:rPr lang="en-US" sz="4800" b="1" dirty="0" smtClean="0">
                <a:solidFill>
                  <a:schemeClr val="tx1"/>
                </a:solidFill>
              </a:rPr>
              <a:t> 7.9 </a:t>
            </a:r>
            <a:r>
              <a:rPr lang="en-US" sz="4800" b="1" dirty="0" smtClean="0">
                <a:solidFill>
                  <a:schemeClr val="tx1"/>
                </a:solidFill>
              </a:rPr>
              <a:t>– 8.4</a:t>
            </a:r>
          </a:p>
        </p:txBody>
      </p:sp>
      <p:sp>
        <p:nvSpPr>
          <p:cNvPr id="8" name="Rectangle 7"/>
          <p:cNvSpPr/>
          <p:nvPr/>
        </p:nvSpPr>
        <p:spPr>
          <a:xfrm>
            <a:off x="2427316" y="673331"/>
            <a:ext cx="6251171" cy="1152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</a:rPr>
              <a:t>Soil pH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1556" y="1825625"/>
            <a:ext cx="70083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/>
              <a:t>Strongly</a:t>
            </a:r>
            <a:r>
              <a:rPr lang="en-US" sz="4800" b="1" dirty="0" smtClean="0"/>
              <a:t> </a:t>
            </a:r>
            <a:r>
              <a:rPr lang="en-US" sz="4800" b="1" dirty="0"/>
              <a:t>acid  </a:t>
            </a:r>
            <a:r>
              <a:rPr lang="en-US" sz="4800" b="1" dirty="0" smtClean="0"/>
              <a:t>     4.0 </a:t>
            </a:r>
            <a:r>
              <a:rPr lang="en-US" sz="4800" b="1" dirty="0"/>
              <a:t>– </a:t>
            </a:r>
            <a:r>
              <a:rPr lang="en-US" sz="4800" b="1" dirty="0" smtClean="0"/>
              <a:t>5.4</a:t>
            </a:r>
          </a:p>
          <a:p>
            <a:r>
              <a:rPr lang="en-US" sz="4800" b="1" dirty="0" smtClean="0"/>
              <a:t>Moderately acid 5.5 – 6.1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9426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 eaLnBrk="1" hangingPunct="1"/>
            <a:r>
              <a:rPr lang="en-US" altLang="en-US" smtClean="0">
                <a:solidFill>
                  <a:schemeClr val="bg1"/>
                </a:solidFill>
              </a:rPr>
              <a:t>Buffer pH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529862" y="2063620"/>
            <a:ext cx="9284675" cy="42672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Measures total acidity</a:t>
            </a:r>
          </a:p>
          <a:p>
            <a:pPr eaLnBrk="1" hangingPunct="1"/>
            <a:r>
              <a:rPr lang="en-US" altLang="en-US" dirty="0" smtClean="0"/>
              <a:t>Buffer pH measures the amount of H ions (acidity) held on cation </a:t>
            </a:r>
            <a:r>
              <a:rPr lang="en-US" altLang="en-US" dirty="0" smtClean="0"/>
              <a:t>exchange.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Lime recommendation</a:t>
            </a:r>
          </a:p>
          <a:p>
            <a:pPr marL="457200" lvl="1" indent="0">
              <a:buNone/>
            </a:pPr>
            <a:r>
              <a:rPr lang="en-US" altLang="en-US" dirty="0" smtClean="0"/>
              <a:t>(</a:t>
            </a:r>
            <a:r>
              <a:rPr lang="en-US" altLang="en-US" dirty="0" smtClean="0"/>
              <a:t>7.0 – Buffer pH) times 4 = Tons of </a:t>
            </a:r>
            <a:r>
              <a:rPr lang="en-US" altLang="en-US" dirty="0" smtClean="0"/>
              <a:t>Effective Calcium Carbonate (ECC) per acre.</a:t>
            </a:r>
          </a:p>
          <a:p>
            <a:pPr marL="457200" lvl="1" indent="0">
              <a:buNone/>
            </a:pPr>
            <a:endParaRPr lang="en-US" altLang="en-US" dirty="0" smtClean="0"/>
          </a:p>
          <a:p>
            <a:pPr marL="457200" lvl="1" indent="0">
              <a:buNone/>
            </a:pPr>
            <a:r>
              <a:rPr lang="en-US" altLang="en-US" sz="2800" dirty="0" smtClean="0"/>
              <a:t>Tons </a:t>
            </a:r>
            <a:r>
              <a:rPr lang="en-US" altLang="en-US" sz="2800" dirty="0" smtClean="0"/>
              <a:t>of ECC divided by </a:t>
            </a:r>
            <a:r>
              <a:rPr lang="en-US" altLang="en-US" sz="2800" dirty="0" smtClean="0"/>
              <a:t>% effectiveness </a:t>
            </a:r>
            <a:r>
              <a:rPr lang="en-US" altLang="en-US" sz="2800" dirty="0" smtClean="0"/>
              <a:t>= </a:t>
            </a:r>
            <a:r>
              <a:rPr lang="en-US" altLang="en-US" sz="2800" dirty="0" smtClean="0"/>
              <a:t>Tons </a:t>
            </a:r>
            <a:r>
              <a:rPr lang="en-US" altLang="en-US" sz="2800" dirty="0" smtClean="0"/>
              <a:t>of </a:t>
            </a:r>
            <a:r>
              <a:rPr lang="en-US" altLang="en-US" sz="2800" dirty="0" smtClean="0"/>
              <a:t>ag</a:t>
            </a:r>
            <a:r>
              <a:rPr lang="en-US" altLang="en-US" sz="2800" dirty="0" smtClean="0"/>
              <a:t> </a:t>
            </a:r>
            <a:r>
              <a:rPr lang="en-US" altLang="en-US" sz="2800" dirty="0" smtClean="0"/>
              <a:t>lime </a:t>
            </a:r>
            <a:r>
              <a:rPr lang="en-US" altLang="en-US" sz="2800" dirty="0" smtClean="0"/>
              <a:t>per </a:t>
            </a:r>
            <a:r>
              <a:rPr lang="en-US" altLang="en-US" sz="2800" dirty="0" smtClean="0"/>
              <a:t>acre.</a:t>
            </a:r>
            <a:endParaRPr lang="en-US" altLang="en-US" sz="2800" dirty="0" smtClean="0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72238"/>
            <a:ext cx="1371600" cy="3857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2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EC (soluble salts) </a:t>
            </a:r>
            <a:r>
              <a:rPr lang="en-US" dirty="0" err="1">
                <a:solidFill>
                  <a:schemeClr val="bg1"/>
                </a:solidFill>
              </a:rPr>
              <a:t>mS</a:t>
            </a:r>
            <a:r>
              <a:rPr lang="en-US" dirty="0">
                <a:solidFill>
                  <a:schemeClr val="bg1"/>
                </a:solidFill>
              </a:rPr>
              <a:t>/cm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600592" cy="5078889"/>
          </a:xfr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838200" y="1690689"/>
            <a:ext cx="9809285" cy="3233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Soluble Salts (EC),  </a:t>
            </a:r>
            <a:r>
              <a:rPr lang="en-US" sz="3600" b="1" dirty="0" err="1"/>
              <a:t>mS</a:t>
            </a:r>
            <a:r>
              <a:rPr lang="en-US" sz="3600" b="1" dirty="0"/>
              <a:t>/cm (</a:t>
            </a:r>
            <a:r>
              <a:rPr lang="en-US" sz="3600" b="1" dirty="0" err="1"/>
              <a:t>mmho</a:t>
            </a:r>
            <a:r>
              <a:rPr lang="en-US" sz="3600" b="1" dirty="0"/>
              <a:t>/cm)</a:t>
            </a:r>
            <a:endParaRPr lang="en-US" sz="3600" dirty="0"/>
          </a:p>
          <a:p>
            <a:r>
              <a:rPr lang="en-US" sz="3600" b="1" dirty="0" smtClean="0">
                <a:solidFill>
                  <a:schemeClr val="bg1"/>
                </a:solidFill>
              </a:rPr>
              <a:t>0.15 </a:t>
            </a:r>
            <a:r>
              <a:rPr lang="en-US" sz="3600" b="1" dirty="0">
                <a:solidFill>
                  <a:schemeClr val="bg1"/>
                </a:solidFill>
              </a:rPr>
              <a:t>- 0.75 No crop hazard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0.75-1.5 </a:t>
            </a:r>
            <a:r>
              <a:rPr lang="en-US" sz="3600" b="1" dirty="0">
                <a:solidFill>
                  <a:schemeClr val="bg1"/>
                </a:solidFill>
              </a:rPr>
              <a:t>Yield reduction on </a:t>
            </a:r>
            <a:r>
              <a:rPr lang="en-US" sz="3600" b="1" dirty="0" smtClean="0">
                <a:solidFill>
                  <a:schemeClr val="bg1"/>
                </a:solidFill>
              </a:rPr>
              <a:t>sensitive </a:t>
            </a:r>
            <a:r>
              <a:rPr lang="en-US" sz="3600" b="1" dirty="0">
                <a:solidFill>
                  <a:schemeClr val="bg1"/>
                </a:solidFill>
              </a:rPr>
              <a:t>crops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1.5-3.0 </a:t>
            </a:r>
            <a:r>
              <a:rPr lang="en-US" sz="3600" b="1" dirty="0">
                <a:solidFill>
                  <a:schemeClr val="bg1"/>
                </a:solidFill>
              </a:rPr>
              <a:t>Moderate yield reduction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3.1+ Severe yield reduction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7457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bg1"/>
                </a:solidFill>
              </a:rPr>
              <a:t>Grass Health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109728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dirty="0" smtClean="0">
                <a:cs typeface="Times New Roman" panose="02020603050405020304" pitchFamily="18" charset="0"/>
              </a:rPr>
              <a:t>1)  Each year 30 percent of each grass plant’s root system must 	be replaced plus </a:t>
            </a:r>
            <a:r>
              <a:rPr lang="en-US" altLang="en-US" dirty="0">
                <a:cs typeface="Times New Roman" panose="02020603050405020304" pitchFamily="18" charset="0"/>
              </a:rPr>
              <a:t>try to expand the existing root system.  </a:t>
            </a:r>
            <a:endParaRPr lang="en-US" altLang="en-US" dirty="0" smtClean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dirty="0" smtClean="0">
                <a:cs typeface="Times New Roman" panose="02020603050405020304" pitchFamily="18" charset="0"/>
              </a:rPr>
              <a:t>2)  Constant </a:t>
            </a:r>
            <a:r>
              <a:rPr lang="en-US" altLang="en-US" dirty="0">
                <a:cs typeface="Times New Roman" panose="02020603050405020304" pitchFamily="18" charset="0"/>
              </a:rPr>
              <a:t>removal of vegetative growth from the surface </a:t>
            </a:r>
            <a:r>
              <a:rPr lang="en-US" altLang="en-US" dirty="0" smtClean="0">
                <a:cs typeface="Times New Roman" panose="02020603050405020304" pitchFamily="18" charset="0"/>
              </a:rPr>
              <a:t>	greatly </a:t>
            </a:r>
            <a:r>
              <a:rPr lang="en-US" altLang="en-US" dirty="0">
                <a:cs typeface="Times New Roman" panose="02020603050405020304" pitchFamily="18" charset="0"/>
              </a:rPr>
              <a:t>impairs the ability of the plant to replace the root </a:t>
            </a:r>
            <a:r>
              <a:rPr lang="en-US" altLang="en-US" dirty="0" smtClean="0">
                <a:cs typeface="Times New Roman" panose="02020603050405020304" pitchFamily="18" charset="0"/>
              </a:rPr>
              <a:t>	system </a:t>
            </a:r>
            <a:r>
              <a:rPr lang="en-US" altLang="en-US" dirty="0">
                <a:cs typeface="Times New Roman" panose="02020603050405020304" pitchFamily="18" charset="0"/>
              </a:rPr>
              <a:t>loss, let alone expand the root system.  </a:t>
            </a:r>
            <a:endParaRPr lang="en-US" altLang="en-US" dirty="0" smtClean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dirty="0" smtClean="0">
                <a:cs typeface="Times New Roman" panose="02020603050405020304" pitchFamily="18" charset="0"/>
              </a:rPr>
              <a:t>3)  Continual </a:t>
            </a:r>
            <a:r>
              <a:rPr lang="en-US" altLang="en-US" dirty="0">
                <a:cs typeface="Times New Roman" panose="02020603050405020304" pitchFamily="18" charset="0"/>
              </a:rPr>
              <a:t>removal </a:t>
            </a:r>
            <a:r>
              <a:rPr lang="en-US" altLang="en-US" dirty="0" smtClean="0">
                <a:cs typeface="Times New Roman" panose="02020603050405020304" pitchFamily="18" charset="0"/>
              </a:rPr>
              <a:t>without rest, </a:t>
            </a:r>
            <a:r>
              <a:rPr lang="en-US" altLang="en-US" dirty="0">
                <a:cs typeface="Times New Roman" panose="02020603050405020304" pitchFamily="18" charset="0"/>
              </a:rPr>
              <a:t>significantly damages the </a:t>
            </a:r>
            <a:r>
              <a:rPr lang="en-US" altLang="en-US" dirty="0" smtClean="0">
                <a:cs typeface="Times New Roman" panose="02020603050405020304" pitchFamily="18" charset="0"/>
              </a:rPr>
              <a:t>	health </a:t>
            </a:r>
            <a:r>
              <a:rPr lang="en-US" altLang="en-US" dirty="0">
                <a:cs typeface="Times New Roman" panose="02020603050405020304" pitchFamily="18" charset="0"/>
              </a:rPr>
              <a:t>of the root </a:t>
            </a:r>
            <a:r>
              <a:rPr lang="en-US" altLang="en-US" dirty="0" smtClean="0">
                <a:cs typeface="Times New Roman" panose="02020603050405020304" pitchFamily="18" charset="0"/>
              </a:rPr>
              <a:t>system.  Overgrazing allows </a:t>
            </a:r>
            <a:r>
              <a:rPr lang="en-US" altLang="en-US" dirty="0">
                <a:cs typeface="Times New Roman" panose="02020603050405020304" pitchFamily="18" charset="0"/>
              </a:rPr>
              <a:t>weed growth </a:t>
            </a:r>
            <a:r>
              <a:rPr lang="en-US" altLang="en-US" dirty="0" smtClean="0">
                <a:cs typeface="Times New Roman" panose="02020603050405020304" pitchFamily="18" charset="0"/>
              </a:rPr>
              <a:t>	to </a:t>
            </a:r>
            <a:r>
              <a:rPr lang="en-US" altLang="en-US" dirty="0">
                <a:cs typeface="Times New Roman" panose="02020603050405020304" pitchFamily="18" charset="0"/>
              </a:rPr>
              <a:t>occur and endangers the pastures ability to be a </a:t>
            </a:r>
            <a:r>
              <a:rPr lang="en-US" altLang="en-US" dirty="0" smtClean="0">
                <a:cs typeface="Times New Roman" panose="02020603050405020304" pitchFamily="18" charset="0"/>
              </a:rPr>
              <a:t>	“</a:t>
            </a:r>
            <a:r>
              <a:rPr lang="en-US" altLang="en-US" dirty="0">
                <a:cs typeface="Times New Roman" panose="02020603050405020304" pitchFamily="18" charset="0"/>
              </a:rPr>
              <a:t>sustainable” resource.  </a:t>
            </a:r>
            <a:r>
              <a:rPr lang="en-US" altLang="en-US" dirty="0" smtClean="0">
                <a:cs typeface="Times New Roman" panose="02020603050405020304" pitchFamily="18" charset="0"/>
              </a:rPr>
              <a:t> </a:t>
            </a:r>
            <a:endParaRPr lang="en-US" altLang="en-US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5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lant roots cro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786" y="26673"/>
            <a:ext cx="11384432" cy="644446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72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3" y="0"/>
            <a:ext cx="10991282" cy="6858000"/>
          </a:xfrm>
        </p:spPr>
      </p:pic>
    </p:spTree>
    <p:extLst>
      <p:ext uri="{BB962C8B-B14F-4D97-AF65-F5344CB8AC3E}">
        <p14:creationId xmlns:p14="http://schemas.microsoft.com/office/powerpoint/2010/main" val="10370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0" name="Picture 2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39" y="0"/>
            <a:ext cx="6932126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3048000" cy="30480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altLang="en-US" b="1" dirty="0">
                <a:solidFill>
                  <a:srgbClr val="002060"/>
                </a:solidFill>
              </a:rPr>
              <a:t>Forage</a:t>
            </a:r>
            <a:br>
              <a:rPr lang="en-US" altLang="en-US" b="1" dirty="0">
                <a:solidFill>
                  <a:srgbClr val="002060"/>
                </a:solidFill>
              </a:rPr>
            </a:br>
            <a:r>
              <a:rPr lang="en-US" altLang="en-US" b="1" dirty="0">
                <a:solidFill>
                  <a:srgbClr val="002060"/>
                </a:solidFill>
              </a:rPr>
              <a:t>Growth </a:t>
            </a:r>
            <a:br>
              <a:rPr lang="en-US" altLang="en-US" b="1" dirty="0">
                <a:solidFill>
                  <a:srgbClr val="002060"/>
                </a:solidFill>
              </a:rPr>
            </a:br>
            <a:r>
              <a:rPr lang="en-US" altLang="en-US" b="1" dirty="0">
                <a:solidFill>
                  <a:srgbClr val="002060"/>
                </a:solidFill>
              </a:rPr>
              <a:t>Curve</a:t>
            </a:r>
          </a:p>
        </p:txBody>
      </p:sp>
      <p:sp>
        <p:nvSpPr>
          <p:cNvPr id="488452" name="Text Box 4"/>
          <p:cNvSpPr txBox="1">
            <a:spLocks noChangeArrowheads="1"/>
          </p:cNvSpPr>
          <p:nvPr/>
        </p:nvSpPr>
        <p:spPr bwMode="auto">
          <a:xfrm>
            <a:off x="5043854" y="593726"/>
            <a:ext cx="1219200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chemeClr val="bg2"/>
                </a:solidFill>
                <a:latin typeface="Tahoma" panose="020B0604030504040204" pitchFamily="34" charset="0"/>
              </a:rPr>
              <a:t>Quality</a:t>
            </a:r>
          </a:p>
        </p:txBody>
      </p:sp>
      <p:sp>
        <p:nvSpPr>
          <p:cNvPr id="488453" name="Text Box 5"/>
          <p:cNvSpPr txBox="1">
            <a:spLocks noChangeArrowheads="1"/>
          </p:cNvSpPr>
          <p:nvPr/>
        </p:nvSpPr>
        <p:spPr bwMode="auto">
          <a:xfrm>
            <a:off x="9067800" y="593726"/>
            <a:ext cx="838200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chemeClr val="bg2"/>
                </a:solidFill>
                <a:latin typeface="Tahoma" panose="020B0604030504040204" pitchFamily="34" charset="0"/>
              </a:rPr>
              <a:t>Yield</a:t>
            </a:r>
            <a:endParaRPr lang="en-US" altLang="en-US" sz="2000" b="1" dirty="0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sp>
        <p:nvSpPr>
          <p:cNvPr id="488454" name="Text Box 6"/>
          <p:cNvSpPr txBox="1">
            <a:spLocks noChangeArrowheads="1"/>
          </p:cNvSpPr>
          <p:nvPr/>
        </p:nvSpPr>
        <p:spPr bwMode="auto">
          <a:xfrm>
            <a:off x="4572000" y="2225309"/>
            <a:ext cx="2514600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chemeClr val="bg2"/>
                </a:solidFill>
                <a:latin typeface="Tahoma" panose="020B0604030504040204" pitchFamily="34" charset="0"/>
              </a:rPr>
              <a:t>Best time to graze</a:t>
            </a:r>
          </a:p>
        </p:txBody>
      </p:sp>
      <p:sp>
        <p:nvSpPr>
          <p:cNvPr id="2" name="Rectangle 1"/>
          <p:cNvSpPr/>
          <p:nvPr/>
        </p:nvSpPr>
        <p:spPr>
          <a:xfrm>
            <a:off x="879231" y="3429000"/>
            <a:ext cx="2866292" cy="286629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dirty="0"/>
              <a:t>Stage of maturity greatly influences forage quality and availability of nutrients.</a:t>
            </a:r>
          </a:p>
        </p:txBody>
      </p:sp>
    </p:spTree>
    <p:extLst>
      <p:ext uri="{BB962C8B-B14F-4D97-AF65-F5344CB8AC3E}">
        <p14:creationId xmlns:p14="http://schemas.microsoft.com/office/powerpoint/2010/main" val="262914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Grass Health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cs typeface="Times New Roman" panose="02020603050405020304" pitchFamily="18" charset="0"/>
              </a:rPr>
              <a:t>1)    Plant </a:t>
            </a:r>
            <a:r>
              <a:rPr lang="en-US" altLang="en-US" dirty="0">
                <a:cs typeface="Times New Roman" panose="02020603050405020304" pitchFamily="18" charset="0"/>
              </a:rPr>
              <a:t>roots stay strong and healthy when </a:t>
            </a:r>
            <a:r>
              <a:rPr lang="en-US" altLang="en-US" dirty="0" smtClean="0">
                <a:cs typeface="Times New Roman" panose="02020603050405020304" pitchFamily="18" charset="0"/>
              </a:rPr>
              <a:t>grazing </a:t>
            </a:r>
            <a:r>
              <a:rPr lang="en-US" altLang="en-US" dirty="0">
                <a:cs typeface="Times New Roman" panose="02020603050405020304" pitchFamily="18" charset="0"/>
              </a:rPr>
              <a:t>periods are </a:t>
            </a:r>
            <a:r>
              <a:rPr lang="en-US" altLang="en-US" dirty="0" smtClean="0">
                <a:cs typeface="Times New Roman" panose="02020603050405020304" pitchFamily="18" charset="0"/>
              </a:rPr>
              <a:t>	short </a:t>
            </a:r>
            <a:r>
              <a:rPr lang="en-US" altLang="en-US" dirty="0">
                <a:cs typeface="Times New Roman" panose="02020603050405020304" pitchFamily="18" charset="0"/>
              </a:rPr>
              <a:t>and rest or recovery </a:t>
            </a:r>
            <a:r>
              <a:rPr lang="en-US" altLang="en-US" dirty="0" smtClean="0">
                <a:cs typeface="Times New Roman" panose="02020603050405020304" pitchFamily="18" charset="0"/>
              </a:rPr>
              <a:t>periods are </a:t>
            </a:r>
            <a:r>
              <a:rPr lang="en-US" altLang="en-US" dirty="0">
                <a:cs typeface="Times New Roman" panose="02020603050405020304" pitchFamily="18" charset="0"/>
              </a:rPr>
              <a:t>long</a:t>
            </a:r>
            <a:r>
              <a:rPr lang="en-US" altLang="en-US" dirty="0" smtClean="0"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dirty="0" smtClean="0">
                <a:cs typeface="Times New Roman" panose="02020603050405020304" pitchFamily="18" charset="0"/>
              </a:rPr>
              <a:t>2)  When </a:t>
            </a:r>
            <a:r>
              <a:rPr lang="en-US" altLang="en-US" dirty="0">
                <a:cs typeface="Times New Roman" panose="02020603050405020304" pitchFamily="18" charset="0"/>
              </a:rPr>
              <a:t>grazing periods are long and rest/recovery periods are </a:t>
            </a:r>
            <a:r>
              <a:rPr lang="en-US" altLang="en-US" dirty="0" smtClean="0">
                <a:cs typeface="Times New Roman" panose="02020603050405020304" pitchFamily="18" charset="0"/>
              </a:rPr>
              <a:t>	short</a:t>
            </a:r>
            <a:r>
              <a:rPr lang="en-US" altLang="en-US" dirty="0">
                <a:cs typeface="Times New Roman" panose="02020603050405020304" pitchFamily="18" charset="0"/>
              </a:rPr>
              <a:t>, root systems begin to suffer.  </a:t>
            </a:r>
            <a:endParaRPr lang="en-US" altLang="en-US" dirty="0" smtClean="0">
              <a:cs typeface="Times New Roman" panose="02020603050405020304" pitchFamily="18" charset="0"/>
            </a:endParaRPr>
          </a:p>
          <a:p>
            <a:pPr marL="514350" indent="-514350">
              <a:buAutoNum type="arabicParenR" startAt="3"/>
            </a:pPr>
            <a:r>
              <a:rPr lang="en-US" altLang="en-US" dirty="0" smtClean="0">
                <a:cs typeface="Times New Roman" panose="02020603050405020304" pitchFamily="18" charset="0"/>
              </a:rPr>
              <a:t>When </a:t>
            </a:r>
            <a:r>
              <a:rPr lang="en-US" altLang="en-US" dirty="0">
                <a:cs typeface="Times New Roman" panose="02020603050405020304" pitchFamily="18" charset="0"/>
              </a:rPr>
              <a:t>grazing periods are continuous and rest/recovery </a:t>
            </a:r>
            <a:r>
              <a:rPr lang="en-US" altLang="en-US" dirty="0" smtClean="0">
                <a:cs typeface="Times New Roman" panose="02020603050405020304" pitchFamily="18" charset="0"/>
              </a:rPr>
              <a:t>	periods </a:t>
            </a:r>
            <a:r>
              <a:rPr lang="en-US" altLang="en-US" dirty="0">
                <a:cs typeface="Times New Roman" panose="02020603050405020304" pitchFamily="18" charset="0"/>
              </a:rPr>
              <a:t>are nonexistent, root and plant vigor </a:t>
            </a:r>
            <a:r>
              <a:rPr lang="en-US" altLang="en-US" dirty="0" smtClean="0">
                <a:cs typeface="Times New Roman" panose="02020603050405020304" pitchFamily="18" charset="0"/>
              </a:rPr>
              <a:t>decreases. </a:t>
            </a:r>
            <a:endParaRPr lang="en-US" altLang="en-US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9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tubble&amp;pasture health cro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3970" y="-26148"/>
            <a:ext cx="8308730" cy="687832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5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Grazing </a:t>
            </a:r>
            <a:r>
              <a:rPr lang="en-US" dirty="0"/>
              <a:t>management affects roots</a:t>
            </a:r>
          </a:p>
        </p:txBody>
      </p:sp>
      <p:pic>
        <p:nvPicPr>
          <p:cNvPr id="4" name="Content Placeholder 3" descr="Table 1.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562" y="1204546"/>
            <a:ext cx="9179169" cy="5055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69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Soil Health basics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Armor the 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Minimal soil disturbance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Crop diversity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Living root in the soil all the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“Livestock”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3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687" y="140676"/>
            <a:ext cx="9438625" cy="6717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9673" y="489527"/>
            <a:ext cx="6604000" cy="111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Water supply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967400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 Soil Health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 smtClean="0">
              <a:solidFill>
                <a:schemeClr val="tx1"/>
              </a:solidFill>
            </a:endParaRPr>
          </a:p>
          <a:p>
            <a:r>
              <a:rPr lang="en-US" sz="4000" dirty="0" smtClean="0">
                <a:solidFill>
                  <a:schemeClr val="tx1"/>
                </a:solidFill>
              </a:rPr>
              <a:t>CO2-C 24 hr. burst test (Respiration)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Estimate of Microbial Biomass and Activity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1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CO2-C 24 hr. Respiration test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8134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24 hr CO2-C Burst uses drying and rewetting techniques to mimic natural field events and measures the flush of microbial respiration from microbial biomass leading to nutrient cycling.  </a:t>
            </a:r>
          </a:p>
          <a:p>
            <a:pPr marL="0" indent="0">
              <a:buNone/>
            </a:pPr>
            <a:r>
              <a:rPr lang="en-US" dirty="0" smtClean="0"/>
              <a:t>The amount of activity is related to soil habitat including available food and soil fertility.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42045" y="6356444"/>
            <a:ext cx="2283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http://solvita.com/soil</a:t>
            </a:r>
          </a:p>
        </p:txBody>
      </p:sp>
    </p:spTree>
    <p:extLst>
      <p:ext uri="{BB962C8B-B14F-4D97-AF65-F5344CB8AC3E}">
        <p14:creationId xmlns:p14="http://schemas.microsoft.com/office/powerpoint/2010/main" val="94484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Microbial Activity - </a:t>
            </a:r>
            <a:r>
              <a:rPr lang="en-US" sz="3600" dirty="0"/>
              <a:t>Soil bacteria and fungi </a:t>
            </a:r>
            <a:r>
              <a:rPr lang="en-US" sz="2700" dirty="0"/>
              <a:t>1,000,000-10,000,000 per gram of soil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1"/>
            <a:ext cx="5221288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768601"/>
            <a:ext cx="3478213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03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339" name="Picture 2" descr="C:\Users\Valued Customer\Pictures\8-18 whea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7338" y="1"/>
            <a:ext cx="9186862" cy="6894513"/>
          </a:xfrm>
          <a:noFill/>
        </p:spPr>
      </p:pic>
    </p:spTree>
    <p:extLst>
      <p:ext uri="{BB962C8B-B14F-4D97-AF65-F5344CB8AC3E}">
        <p14:creationId xmlns:p14="http://schemas.microsoft.com/office/powerpoint/2010/main" val="8934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CO2-C 24 hr. Respiration test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8134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Good number = 60 ppm CO2-C</a:t>
            </a:r>
          </a:p>
          <a:p>
            <a:pPr marL="0" indent="0">
              <a:buNone/>
            </a:pPr>
            <a:r>
              <a:rPr lang="en-US" sz="4800" dirty="0"/>
              <a:t>How high?</a:t>
            </a:r>
          </a:p>
          <a:p>
            <a:pPr marL="0" indent="0">
              <a:buNone/>
            </a:pPr>
            <a:r>
              <a:rPr lang="en-US" sz="4800" dirty="0"/>
              <a:t>120 ppm CO2-C?</a:t>
            </a:r>
          </a:p>
          <a:p>
            <a:pPr marL="0" indent="0">
              <a:buNone/>
            </a:pPr>
            <a:r>
              <a:rPr lang="en-US" sz="4800" dirty="0"/>
              <a:t>200 PPM CO2-C?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42045" y="6356444"/>
            <a:ext cx="2283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http://solvita.com/soil</a:t>
            </a:r>
          </a:p>
        </p:txBody>
      </p:sp>
    </p:spTree>
    <p:extLst>
      <p:ext uri="{BB962C8B-B14F-4D97-AF65-F5344CB8AC3E}">
        <p14:creationId xmlns:p14="http://schemas.microsoft.com/office/powerpoint/2010/main" val="75611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Water Extract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4000" dirty="0"/>
              <a:t>F</a:t>
            </a:r>
            <a:r>
              <a:rPr lang="en-US" sz="4000" dirty="0" smtClean="0"/>
              <a:t>ood that is in the water film is available for microbe growth and function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395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Water Extract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Total Organic Carbon (WEOC)</a:t>
            </a:r>
          </a:p>
          <a:p>
            <a:r>
              <a:rPr lang="en-US" sz="4400" b="1" dirty="0"/>
              <a:t> </a:t>
            </a:r>
            <a:r>
              <a:rPr lang="en-US" sz="4400" dirty="0"/>
              <a:t> </a:t>
            </a:r>
            <a:r>
              <a:rPr lang="en-US" sz="4400" dirty="0" smtClean="0"/>
              <a:t>Water soluble Carbon is </a:t>
            </a:r>
            <a:r>
              <a:rPr lang="en-US" sz="4400" dirty="0"/>
              <a:t>the food for microbes.</a:t>
            </a:r>
          </a:p>
          <a:p>
            <a:pPr lvl="1"/>
            <a:r>
              <a:rPr lang="en-US" sz="4400" dirty="0"/>
              <a:t>Good number is  150 to 250 ppm C depending on CO2-C burst test.</a:t>
            </a:r>
          </a:p>
        </p:txBody>
      </p:sp>
    </p:spTree>
    <p:extLst>
      <p:ext uri="{BB962C8B-B14F-4D97-AF65-F5344CB8AC3E}">
        <p14:creationId xmlns:p14="http://schemas.microsoft.com/office/powerpoint/2010/main" val="203344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Water Extract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Total Nitrogen</a:t>
            </a:r>
          </a:p>
          <a:p>
            <a:r>
              <a:rPr lang="en-US" sz="3600" b="1" dirty="0"/>
              <a:t>Organic Nitrogen (WEON)</a:t>
            </a:r>
          </a:p>
          <a:p>
            <a:pPr lvl="1"/>
            <a:r>
              <a:rPr lang="en-US" sz="3600" dirty="0"/>
              <a:t>What is left after subtracting nitrate and ammonium.  </a:t>
            </a:r>
          </a:p>
          <a:p>
            <a:pPr lvl="1"/>
            <a:r>
              <a:rPr lang="en-US" sz="3600" dirty="0"/>
              <a:t>WEON 40 to 60 % of total N is excellent</a:t>
            </a:r>
          </a:p>
          <a:p>
            <a:pPr lvl="1"/>
            <a:r>
              <a:rPr lang="en-US" sz="3600" dirty="0"/>
              <a:t>This </a:t>
            </a:r>
            <a:r>
              <a:rPr lang="en-US" sz="3600" dirty="0" smtClean="0"/>
              <a:t>organic N and Ammonium are </a:t>
            </a:r>
            <a:r>
              <a:rPr lang="en-US" sz="3600" dirty="0"/>
              <a:t>missed in regular soil </a:t>
            </a:r>
            <a:r>
              <a:rPr lang="en-US" sz="3600" dirty="0" smtClean="0"/>
              <a:t>testing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6778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MAC Calculation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Microbial  Active Carbon (% MAC)</a:t>
            </a:r>
          </a:p>
          <a:p>
            <a:pPr lvl="1"/>
            <a:r>
              <a:rPr lang="en-US" sz="3200" b="1" dirty="0"/>
              <a:t>(Respiration 24 hr CO2-C / WEOC) * 100</a:t>
            </a:r>
          </a:p>
          <a:p>
            <a:pPr marL="914400" lvl="2" indent="0">
              <a:buNone/>
            </a:pPr>
            <a:r>
              <a:rPr lang="en-US" sz="3200" dirty="0"/>
              <a:t>WEOC = water extractable organic </a:t>
            </a:r>
            <a:r>
              <a:rPr lang="en-US" sz="3200" dirty="0" smtClean="0"/>
              <a:t>carbon</a:t>
            </a:r>
          </a:p>
          <a:p>
            <a:pPr marL="914400" lvl="2" indent="0">
              <a:buNone/>
            </a:pPr>
            <a:endParaRPr lang="en-US" sz="3200" dirty="0"/>
          </a:p>
          <a:p>
            <a:pPr lvl="1"/>
            <a:r>
              <a:rPr lang="en-US" sz="3200" dirty="0"/>
              <a:t>For example:  (77.0 / 182) * 100 = 42.3</a:t>
            </a:r>
          </a:p>
          <a:p>
            <a:pPr lvl="1"/>
            <a:r>
              <a:rPr lang="en-US" sz="3200" dirty="0"/>
              <a:t>A good reading  is above 20 % and below 80 %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8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4820" name="Picture 4" descr="corn stub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8" y="-1385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0" y="609600"/>
            <a:ext cx="5029200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 smtClean="0">
                <a:solidFill>
                  <a:schemeClr val="tx1"/>
                </a:solidFill>
              </a:rPr>
              <a:t># 1 Armor </a:t>
            </a:r>
            <a:r>
              <a:rPr lang="en-US" sz="6000" b="1" dirty="0">
                <a:solidFill>
                  <a:schemeClr val="tx1"/>
                </a:solidFill>
              </a:rPr>
              <a:t>the Soil</a:t>
            </a:r>
          </a:p>
        </p:txBody>
      </p:sp>
    </p:spTree>
    <p:extLst>
      <p:ext uri="{BB962C8B-B14F-4D97-AF65-F5344CB8AC3E}">
        <p14:creationId xmlns:p14="http://schemas.microsoft.com/office/powerpoint/2010/main" val="72488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Soil Health Calculation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CO2-C respiration</a:t>
            </a:r>
          </a:p>
          <a:p>
            <a:r>
              <a:rPr lang="en-US" dirty="0" smtClean="0"/>
              <a:t>C:N ratio</a:t>
            </a:r>
          </a:p>
          <a:p>
            <a:r>
              <a:rPr lang="en-US" dirty="0" smtClean="0"/>
              <a:t>WEOC</a:t>
            </a:r>
          </a:p>
          <a:p>
            <a:r>
              <a:rPr lang="en-US" dirty="0" smtClean="0"/>
              <a:t>WEON</a:t>
            </a:r>
          </a:p>
          <a:p>
            <a:r>
              <a:rPr lang="en-US" b="1" dirty="0" smtClean="0"/>
              <a:t>Soil Health </a:t>
            </a:r>
            <a:r>
              <a:rPr lang="en-US" dirty="0" smtClean="0"/>
              <a:t>= (CO2-C/10) + WEOC/50 + WEON/10</a:t>
            </a:r>
          </a:p>
          <a:p>
            <a:r>
              <a:rPr lang="en-US" dirty="0" smtClean="0"/>
              <a:t>Good score greater than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17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64008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1" y="6472626"/>
            <a:ext cx="1371600" cy="385374"/>
          </a:xfrm>
          <a:prstGeom prst="rect">
            <a:avLst/>
          </a:prstGeom>
          <a:noFill/>
        </p:spPr>
      </p:pic>
      <p:pic>
        <p:nvPicPr>
          <p:cNvPr id="4" name="Picture 3" descr="scan0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143001"/>
            <a:ext cx="7848600" cy="519112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505807" y="439615"/>
            <a:ext cx="7227277" cy="7033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Protect the soil from raindrop splash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4716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To Avoid Soil Crusting </a:t>
            </a:r>
          </a:p>
        </p:txBody>
      </p:sp>
      <p:pic>
        <p:nvPicPr>
          <p:cNvPr id="15363" name="Picture 3" descr="100-0008_IM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4600" y="1522413"/>
            <a:ext cx="7162800" cy="5372100"/>
          </a:xfr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1" y="6472626"/>
            <a:ext cx="1371600" cy="385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940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40" y="0"/>
            <a:ext cx="913872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47728" y="381062"/>
            <a:ext cx="5527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# 2 Minimal Soil Disturbance</a:t>
            </a:r>
          </a:p>
        </p:txBody>
      </p:sp>
    </p:spTree>
    <p:extLst>
      <p:ext uri="{BB962C8B-B14F-4D97-AF65-F5344CB8AC3E}">
        <p14:creationId xmlns:p14="http://schemas.microsoft.com/office/powerpoint/2010/main" val="313979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1729</Words>
  <Application>Microsoft Office PowerPoint</Application>
  <PresentationFormat>Widescreen</PresentationFormat>
  <Paragraphs>277</Paragraphs>
  <Slides>60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Arial</vt:lpstr>
      <vt:lpstr>Calibri</vt:lpstr>
      <vt:lpstr>Calibri Light</vt:lpstr>
      <vt:lpstr>Tahoma</vt:lpstr>
      <vt:lpstr>Times New Roman</vt:lpstr>
      <vt:lpstr>Verdana-Bold</vt:lpstr>
      <vt:lpstr>Office Theme</vt:lpstr>
      <vt:lpstr>1_Office Theme</vt:lpstr>
      <vt:lpstr>2_Office Theme</vt:lpstr>
      <vt:lpstr>Picture</vt:lpstr>
      <vt:lpstr>Soil Nutrition and Health</vt:lpstr>
      <vt:lpstr>Saline County Corn</vt:lpstr>
      <vt:lpstr>PowerPoint Presentation</vt:lpstr>
      <vt:lpstr>Poor Soil Structure Prevents Water Movement</vt:lpstr>
      <vt:lpstr>Soil Health basics </vt:lpstr>
      <vt:lpstr>PowerPoint Presentation</vt:lpstr>
      <vt:lpstr>PowerPoint Presentation</vt:lpstr>
      <vt:lpstr>To Avoid Soil Crusting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Factors Affecting Active Nutrient Uptake</vt:lpstr>
      <vt:lpstr>PowerPoint Presentation</vt:lpstr>
      <vt:lpstr>PowerPoint Presentation</vt:lpstr>
      <vt:lpstr>Soil Organic Matter</vt:lpstr>
      <vt:lpstr>Soil Organic Matter</vt:lpstr>
      <vt:lpstr>Nitrogen Requirement</vt:lpstr>
      <vt:lpstr> Residual Nitrate</vt:lpstr>
      <vt:lpstr>Nitrogen Requirement</vt:lpstr>
      <vt:lpstr>Nitrogen Recommendation for Corn</vt:lpstr>
      <vt:lpstr>Soil Phosphorus Mehlich 3 or Bray P1</vt:lpstr>
      <vt:lpstr>PowerPoint Presentation</vt:lpstr>
      <vt:lpstr>Exchangeable Soil Potassium</vt:lpstr>
      <vt:lpstr>PowerPoint Presentation</vt:lpstr>
      <vt:lpstr>Sulfur Requirement</vt:lpstr>
      <vt:lpstr>Sulfur Recommendation Example</vt:lpstr>
      <vt:lpstr>Calcium, Magnesium, and Sodium</vt:lpstr>
      <vt:lpstr>Zinc, DTPA Extraction</vt:lpstr>
      <vt:lpstr>Zinc Recommendations</vt:lpstr>
      <vt:lpstr>Manganese, DTPA Extraction</vt:lpstr>
      <vt:lpstr>Soil Boron</vt:lpstr>
      <vt:lpstr>Boron Soil Test and Recommendations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Buffer pH</vt:lpstr>
      <vt:lpstr>EC (soluble salts) mS/cm</vt:lpstr>
      <vt:lpstr>       Grass Health       </vt:lpstr>
      <vt:lpstr>PowerPoint Presentation</vt:lpstr>
      <vt:lpstr>PowerPoint Presentation</vt:lpstr>
      <vt:lpstr>Forage Growth  Curve</vt:lpstr>
      <vt:lpstr> Grass Health </vt:lpstr>
      <vt:lpstr>PowerPoint Presentation</vt:lpstr>
      <vt:lpstr>Grazing management affects roots</vt:lpstr>
      <vt:lpstr>PowerPoint Presentation</vt:lpstr>
      <vt:lpstr> Soil Health</vt:lpstr>
      <vt:lpstr>CO2-C 24 hr. Respiration test</vt:lpstr>
      <vt:lpstr>Microbial Activity - Soil bacteria and fungi 1,000,000-10,000,000 per gram of soil</vt:lpstr>
      <vt:lpstr>PowerPoint Presentation</vt:lpstr>
      <vt:lpstr>CO2-C 24 hr. Respiration test</vt:lpstr>
      <vt:lpstr>Water Extract</vt:lpstr>
      <vt:lpstr>Water Extract</vt:lpstr>
      <vt:lpstr>Water Extract</vt:lpstr>
      <vt:lpstr>MAC Calculation</vt:lpstr>
      <vt:lpstr>Soil Health Calculation</vt:lpstr>
    </vt:vector>
  </TitlesOfParts>
  <Company>Ward Laboratories,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 Ward</dc:creator>
  <cp:lastModifiedBy>Ray Ward</cp:lastModifiedBy>
  <cp:revision>48</cp:revision>
  <dcterms:created xsi:type="dcterms:W3CDTF">2018-10-30T15:17:32Z</dcterms:created>
  <dcterms:modified xsi:type="dcterms:W3CDTF">2022-02-09T03:41:15Z</dcterms:modified>
</cp:coreProperties>
</file>