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9"/>
  </p:notesMasterIdLst>
  <p:sldIdLst>
    <p:sldId id="283" r:id="rId3"/>
    <p:sldId id="344" r:id="rId4"/>
    <p:sldId id="276" r:id="rId5"/>
    <p:sldId id="434" r:id="rId6"/>
    <p:sldId id="435" r:id="rId7"/>
    <p:sldId id="382" r:id="rId8"/>
    <p:sldId id="354" r:id="rId9"/>
    <p:sldId id="376" r:id="rId10"/>
    <p:sldId id="377" r:id="rId11"/>
    <p:sldId id="359" r:id="rId12"/>
    <p:sldId id="396" r:id="rId13"/>
    <p:sldId id="360" r:id="rId14"/>
    <p:sldId id="355" r:id="rId15"/>
    <p:sldId id="352" r:id="rId16"/>
    <p:sldId id="353" r:id="rId17"/>
    <p:sldId id="281" r:id="rId18"/>
    <p:sldId id="371" r:id="rId19"/>
    <p:sldId id="372" r:id="rId20"/>
    <p:sldId id="365" r:id="rId21"/>
    <p:sldId id="475" r:id="rId22"/>
    <p:sldId id="438" r:id="rId23"/>
    <p:sldId id="439" r:id="rId24"/>
    <p:sldId id="440" r:id="rId25"/>
    <p:sldId id="443" r:id="rId26"/>
    <p:sldId id="444" r:id="rId27"/>
    <p:sldId id="474" r:id="rId28"/>
    <p:sldId id="446" r:id="rId29"/>
    <p:sldId id="450" r:id="rId30"/>
    <p:sldId id="452" r:id="rId31"/>
    <p:sldId id="476" r:id="rId32"/>
    <p:sldId id="477" r:id="rId33"/>
    <p:sldId id="455" r:id="rId34"/>
    <p:sldId id="457" r:id="rId35"/>
    <p:sldId id="478" r:id="rId36"/>
    <p:sldId id="458" r:id="rId37"/>
    <p:sldId id="459" r:id="rId38"/>
    <p:sldId id="462" r:id="rId39"/>
    <p:sldId id="463" r:id="rId40"/>
    <p:sldId id="465" r:id="rId41"/>
    <p:sldId id="479" r:id="rId42"/>
    <p:sldId id="467" r:id="rId43"/>
    <p:sldId id="468" r:id="rId44"/>
    <p:sldId id="470" r:id="rId45"/>
    <p:sldId id="471" r:id="rId46"/>
    <p:sldId id="472" r:id="rId47"/>
    <p:sldId id="37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00"/>
    <a:srgbClr val="006600"/>
    <a:srgbClr val="007800"/>
    <a:srgbClr val="007600"/>
    <a:srgbClr val="33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5579615048119"/>
          <c:y val="0.13380796150481192"/>
          <c:w val="0.49639326334208222"/>
          <c:h val="0.68907771945173524"/>
        </c:manualLayout>
      </c:layout>
      <c:scatterChart>
        <c:scatterStyle val="lineMarker"/>
        <c:varyColors val="0"/>
        <c:ser>
          <c:idx val="0"/>
          <c:order val="0"/>
          <c:tx>
            <c:v>Phosphorus</c:v>
          </c:tx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P!$B$2:$B$15</c:f>
              <c:numCache>
                <c:formatCode>General</c:formatCode>
                <c:ptCount val="14"/>
                <c:pt idx="0">
                  <c:v>23.8</c:v>
                </c:pt>
                <c:pt idx="1">
                  <c:v>7.4</c:v>
                </c:pt>
                <c:pt idx="2">
                  <c:v>21.6</c:v>
                </c:pt>
                <c:pt idx="3">
                  <c:v>23</c:v>
                </c:pt>
                <c:pt idx="4">
                  <c:v>28</c:v>
                </c:pt>
                <c:pt idx="5">
                  <c:v>26</c:v>
                </c:pt>
                <c:pt idx="6">
                  <c:v>39</c:v>
                </c:pt>
                <c:pt idx="7">
                  <c:v>20.2</c:v>
                </c:pt>
                <c:pt idx="8">
                  <c:v>23</c:v>
                </c:pt>
                <c:pt idx="9">
                  <c:v>18</c:v>
                </c:pt>
                <c:pt idx="10">
                  <c:v>32</c:v>
                </c:pt>
                <c:pt idx="11">
                  <c:v>25</c:v>
                </c:pt>
                <c:pt idx="12">
                  <c:v>39.6</c:v>
                </c:pt>
                <c:pt idx="13">
                  <c:v>30.5</c:v>
                </c:pt>
              </c:numCache>
            </c:numRef>
          </c:xVal>
          <c:yVal>
            <c:numRef>
              <c:f>P!$C$2:$C$15</c:f>
              <c:numCache>
                <c:formatCode>General</c:formatCode>
                <c:ptCount val="14"/>
                <c:pt idx="0">
                  <c:v>39</c:v>
                </c:pt>
                <c:pt idx="1">
                  <c:v>5</c:v>
                </c:pt>
                <c:pt idx="2">
                  <c:v>38</c:v>
                </c:pt>
                <c:pt idx="3">
                  <c:v>25</c:v>
                </c:pt>
                <c:pt idx="4">
                  <c:v>42</c:v>
                </c:pt>
                <c:pt idx="5">
                  <c:v>34</c:v>
                </c:pt>
                <c:pt idx="6">
                  <c:v>54</c:v>
                </c:pt>
                <c:pt idx="7">
                  <c:v>23</c:v>
                </c:pt>
                <c:pt idx="8">
                  <c:v>27</c:v>
                </c:pt>
                <c:pt idx="9">
                  <c:v>19</c:v>
                </c:pt>
                <c:pt idx="10">
                  <c:v>36</c:v>
                </c:pt>
                <c:pt idx="11">
                  <c:v>29</c:v>
                </c:pt>
                <c:pt idx="12">
                  <c:v>48</c:v>
                </c:pt>
                <c:pt idx="13">
                  <c:v>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195224"/>
        <c:axId val="74198752"/>
      </c:scatterChart>
      <c:valAx>
        <c:axId val="7419522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H3A</a:t>
                </a:r>
                <a:r>
                  <a:rPr lang="en-US" sz="2400" baseline="0" dirty="0"/>
                  <a:t> extract, ppm P</a:t>
                </a:r>
                <a:endParaRPr lang="en-US" sz="24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4198752"/>
        <c:crosses val="autoZero"/>
        <c:crossBetween val="midCat"/>
      </c:valAx>
      <c:valAx>
        <c:axId val="741987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Mehlich</a:t>
                </a:r>
                <a:r>
                  <a:rPr lang="en-US" sz="2000" baseline="0" dirty="0"/>
                  <a:t> 3 extract, ppm P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4195224"/>
        <c:crosses val="autoZero"/>
        <c:crossBetween val="midCat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19846172353455818"/>
          <c:y val="5.5782152230971153E-2"/>
          <c:w val="0.44181605424321962"/>
          <c:h val="5.1398512685914263E-2"/>
        </c:manualLayout>
      </c:layout>
      <c:overlay val="0"/>
      <c:txPr>
        <a:bodyPr/>
        <a:lstStyle/>
        <a:p>
          <a:pPr>
            <a:defRPr sz="3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08578532946541"/>
          <c:y val="0.12084167445171051"/>
          <c:w val="0.57014124879126948"/>
          <c:h val="0.7225181179768932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36585117649767462"/>
                  <c:y val="-3.732216735619912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000" baseline="0" dirty="0"/>
                      <a:t>y = 1.9514x + 52.255</a:t>
                    </a:r>
                    <a:r>
                      <a:rPr lang="en-US" baseline="0" dirty="0"/>
                      <a:t>
</a:t>
                    </a:r>
                    <a:r>
                      <a:rPr lang="en-US" sz="2000" baseline="0" dirty="0"/>
                      <a:t>R² = 0.7967</a:t>
                    </a:r>
                    <a:endParaRPr lang="en-US" sz="2000" dirty="0"/>
                  </a:p>
                </c:rich>
              </c:tx>
              <c:numFmt formatCode="General" sourceLinked="0"/>
            </c:trendlineLbl>
          </c:trendline>
          <c:xVal>
            <c:numRef>
              <c:f>K!$B$3:$B$16</c:f>
              <c:numCache>
                <c:formatCode>General</c:formatCode>
                <c:ptCount val="14"/>
                <c:pt idx="0">
                  <c:v>164</c:v>
                </c:pt>
                <c:pt idx="1">
                  <c:v>157</c:v>
                </c:pt>
                <c:pt idx="2">
                  <c:v>129</c:v>
                </c:pt>
                <c:pt idx="3">
                  <c:v>127</c:v>
                </c:pt>
                <c:pt idx="4">
                  <c:v>98</c:v>
                </c:pt>
                <c:pt idx="5">
                  <c:v>133</c:v>
                </c:pt>
                <c:pt idx="6">
                  <c:v>164</c:v>
                </c:pt>
                <c:pt idx="7">
                  <c:v>108</c:v>
                </c:pt>
                <c:pt idx="8">
                  <c:v>122</c:v>
                </c:pt>
                <c:pt idx="9">
                  <c:v>125</c:v>
                </c:pt>
                <c:pt idx="10">
                  <c:v>80</c:v>
                </c:pt>
                <c:pt idx="11">
                  <c:v>145</c:v>
                </c:pt>
                <c:pt idx="12">
                  <c:v>212</c:v>
                </c:pt>
                <c:pt idx="13">
                  <c:v>163</c:v>
                </c:pt>
              </c:numCache>
            </c:numRef>
          </c:xVal>
          <c:yVal>
            <c:numRef>
              <c:f>K!$C$3:$C$16</c:f>
              <c:numCache>
                <c:formatCode>General</c:formatCode>
                <c:ptCount val="14"/>
                <c:pt idx="0">
                  <c:v>349</c:v>
                </c:pt>
                <c:pt idx="1">
                  <c:v>294</c:v>
                </c:pt>
                <c:pt idx="2">
                  <c:v>270</c:v>
                </c:pt>
                <c:pt idx="3">
                  <c:v>310</c:v>
                </c:pt>
                <c:pt idx="4">
                  <c:v>229</c:v>
                </c:pt>
                <c:pt idx="5">
                  <c:v>331</c:v>
                </c:pt>
                <c:pt idx="6">
                  <c:v>382</c:v>
                </c:pt>
                <c:pt idx="7">
                  <c:v>294</c:v>
                </c:pt>
                <c:pt idx="8">
                  <c:v>348</c:v>
                </c:pt>
                <c:pt idx="9">
                  <c:v>333</c:v>
                </c:pt>
                <c:pt idx="10">
                  <c:v>174</c:v>
                </c:pt>
                <c:pt idx="11">
                  <c:v>330</c:v>
                </c:pt>
                <c:pt idx="12">
                  <c:v>486</c:v>
                </c:pt>
                <c:pt idx="13">
                  <c:v>362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197184"/>
        <c:axId val="74199928"/>
      </c:scatterChart>
      <c:valAx>
        <c:axId val="7419718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H3A extract, ppm K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4199928"/>
        <c:crosses val="autoZero"/>
        <c:crossBetween val="midCat"/>
      </c:valAx>
      <c:valAx>
        <c:axId val="741999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dirty="0"/>
                  <a:t>Ammonium acetate, ppm K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41971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04396325459318"/>
          <c:y val="9.3067220764071146E-2"/>
          <c:w val="0.52491447944006997"/>
          <c:h val="0.6953510498687663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Zn!$B$2:$B$15</c:f>
              <c:numCache>
                <c:formatCode>General</c:formatCode>
                <c:ptCount val="14"/>
                <c:pt idx="0">
                  <c:v>1.3</c:v>
                </c:pt>
                <c:pt idx="1">
                  <c:v>1.05</c:v>
                </c:pt>
                <c:pt idx="2">
                  <c:v>0.82</c:v>
                </c:pt>
                <c:pt idx="3">
                  <c:v>0.96</c:v>
                </c:pt>
                <c:pt idx="4">
                  <c:v>1.06</c:v>
                </c:pt>
                <c:pt idx="5">
                  <c:v>1.37</c:v>
                </c:pt>
                <c:pt idx="6">
                  <c:v>2.71</c:v>
                </c:pt>
                <c:pt idx="7">
                  <c:v>0.79</c:v>
                </c:pt>
                <c:pt idx="8">
                  <c:v>0.7</c:v>
                </c:pt>
                <c:pt idx="9">
                  <c:v>0.84</c:v>
                </c:pt>
                <c:pt idx="10">
                  <c:v>0.92</c:v>
                </c:pt>
                <c:pt idx="11">
                  <c:v>1</c:v>
                </c:pt>
                <c:pt idx="12">
                  <c:v>1.89</c:v>
                </c:pt>
                <c:pt idx="13">
                  <c:v>1.33</c:v>
                </c:pt>
              </c:numCache>
            </c:numRef>
          </c:xVal>
          <c:yVal>
            <c:numRef>
              <c:f>Zn!$C$2:$C$15</c:f>
              <c:numCache>
                <c:formatCode>General</c:formatCode>
                <c:ptCount val="14"/>
                <c:pt idx="0">
                  <c:v>1.19</c:v>
                </c:pt>
                <c:pt idx="1">
                  <c:v>0.86</c:v>
                </c:pt>
                <c:pt idx="2">
                  <c:v>0.8</c:v>
                </c:pt>
                <c:pt idx="3">
                  <c:v>1.52</c:v>
                </c:pt>
                <c:pt idx="4">
                  <c:v>1.58</c:v>
                </c:pt>
                <c:pt idx="5">
                  <c:v>2.2599999999999998</c:v>
                </c:pt>
                <c:pt idx="6">
                  <c:v>4.8600000000000003</c:v>
                </c:pt>
                <c:pt idx="7">
                  <c:v>1.31</c:v>
                </c:pt>
                <c:pt idx="8">
                  <c:v>1.34</c:v>
                </c:pt>
                <c:pt idx="9">
                  <c:v>1.4</c:v>
                </c:pt>
                <c:pt idx="10">
                  <c:v>0.95</c:v>
                </c:pt>
                <c:pt idx="11">
                  <c:v>0.95</c:v>
                </c:pt>
                <c:pt idx="12">
                  <c:v>1.92</c:v>
                </c:pt>
                <c:pt idx="13">
                  <c:v>1.3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197968"/>
        <c:axId val="74200320"/>
      </c:scatterChart>
      <c:valAx>
        <c:axId val="7419796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H3A extract, ppm Zn</a:t>
                </a:r>
              </a:p>
            </c:rich>
          </c:tx>
          <c:layout>
            <c:manualLayout>
              <c:xMode val="edge"/>
              <c:yMode val="edge"/>
              <c:x val="0.23382764654418203"/>
              <c:y val="0.871990740740740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4200320"/>
        <c:crosses val="autoZero"/>
        <c:crossBetween val="midCat"/>
      </c:valAx>
      <c:valAx>
        <c:axId val="742003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DTPA extract, ppm Zn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419796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0.66667</cdr:x>
      <cdr:y>0.11979</cdr:y>
    </cdr:from>
    <cdr:to>
      <cdr:x>0.975</cdr:x>
      <cdr:y>0.41146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0" y="328613"/>
          <a:ext cx="1409700" cy="800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0.67083</cdr:x>
      <cdr:y>0.08507</cdr:y>
    </cdr:from>
    <cdr:to>
      <cdr:x>0.98333</cdr:x>
      <cdr:y>0.17882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67050" y="233363"/>
          <a:ext cx="14287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/>
            <a:t>R</a:t>
          </a:r>
          <a:r>
            <a:rPr lang="en-US" sz="2400" baseline="0" dirty="0"/>
            <a:t> = 0.83 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0.67083</cdr:x>
      <cdr:y>0.24132</cdr:y>
    </cdr:from>
    <cdr:to>
      <cdr:x>0.98542</cdr:x>
      <cdr:y>0.34896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67035" y="661988"/>
          <a:ext cx="1438305" cy="295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/>
            <a:t>Slope = 1.364 </a:t>
          </a:r>
        </a:p>
      </cdr:txBody>
    </cdr:sp>
  </cdr:relSizeAnchor>
  <cdr:relSizeAnchor xmlns:cdr="http://schemas.openxmlformats.org/drawingml/2006/chartDrawing">
    <cdr:from>
      <cdr:x>0.67292</cdr:x>
      <cdr:y>0.15451</cdr:y>
    </cdr:from>
    <cdr:to>
      <cdr:x>0.9875</cdr:x>
      <cdr:y>0.28299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76575" y="423863"/>
          <a:ext cx="1438275" cy="352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/>
            <a:t>Intercept</a:t>
          </a:r>
          <a:r>
            <a:rPr lang="en-US" sz="2400" baseline="0" dirty="0"/>
            <a:t> = -2.3</a:t>
          </a:r>
          <a:endParaRPr lang="en-US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0.69583</cdr:x>
      <cdr:y>0.11285</cdr:y>
    </cdr:from>
    <cdr:to>
      <cdr:x>0.99375</cdr:x>
      <cdr:y>0.21007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81350" y="309563"/>
          <a:ext cx="136207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/>
        </a:p>
      </cdr:txBody>
    </cdr:sp>
  </cdr:relSizeAnchor>
  <cdr:relSizeAnchor xmlns:cdr="http://schemas.openxmlformats.org/drawingml/2006/chartDrawing">
    <cdr:from>
      <cdr:x>0.69792</cdr:x>
      <cdr:y>0.19271</cdr:y>
    </cdr:from>
    <cdr:to>
      <cdr:x>0.99583</cdr:x>
      <cdr:y>0.33854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90875" y="528639"/>
          <a:ext cx="1362076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/>
        </a:p>
      </cdr:txBody>
    </cdr:sp>
  </cdr:relSizeAnchor>
  <cdr:relSizeAnchor xmlns:cdr="http://schemas.openxmlformats.org/drawingml/2006/chartDrawing">
    <cdr:from>
      <cdr:x>0.69375</cdr:x>
      <cdr:y>0.28299</cdr:y>
    </cdr:from>
    <cdr:to>
      <cdr:x>0.99583</cdr:x>
      <cdr:y>0.4809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71825" y="776288"/>
          <a:ext cx="1381125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/>
        </a:p>
      </cdr:txBody>
    </cdr:sp>
  </cdr:relSizeAnchor>
  <cdr:relSizeAnchor xmlns:cdr="http://schemas.openxmlformats.org/drawingml/2006/chartDrawing">
    <cdr:from>
      <cdr:x>0.66042</cdr:x>
      <cdr:y>0.41493</cdr:y>
    </cdr:from>
    <cdr:to>
      <cdr:x>1</cdr:x>
      <cdr:y>0.76563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19425" y="1138238"/>
          <a:ext cx="1552575" cy="962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2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0.71875</cdr:x>
      <cdr:y>0.06076</cdr:y>
    </cdr:from>
    <cdr:to>
      <cdr:x>0.97292</cdr:x>
      <cdr:y>0.18229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125" y="166688"/>
          <a:ext cx="116205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4000" b="1" dirty="0"/>
            <a:t>Zinc</a:t>
          </a:r>
        </a:p>
      </cdr:txBody>
    </cdr:sp>
  </cdr:relSizeAnchor>
  <cdr:relSizeAnchor xmlns:cdr="http://schemas.openxmlformats.org/drawingml/2006/chartDrawing">
    <cdr:from>
      <cdr:x>0.64792</cdr:x>
      <cdr:y>0.28993</cdr:y>
    </cdr:from>
    <cdr:to>
      <cdr:x>0.975</cdr:x>
      <cdr:y>0.38368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62275" y="795338"/>
          <a:ext cx="14954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/>
            <a:t>R = 0.77</a:t>
          </a:r>
        </a:p>
      </cdr:txBody>
    </cdr:sp>
  </cdr:relSizeAnchor>
  <cdr:relSizeAnchor xmlns:cdr="http://schemas.openxmlformats.org/drawingml/2006/chartDrawing">
    <cdr:from>
      <cdr:x>0.71667</cdr:x>
      <cdr:y>0.46007</cdr:y>
    </cdr:from>
    <cdr:to>
      <cdr:x>0.91667</cdr:x>
      <cdr:y>0.54688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76600" y="1262063"/>
          <a:ext cx="9144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0.65</cdr:x>
      <cdr:y>0.35243</cdr:y>
    </cdr:from>
    <cdr:to>
      <cdr:x>1</cdr:x>
      <cdr:y>0.5816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71801" y="966788"/>
          <a:ext cx="1600199" cy="628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/>
            <a:t>Intercept</a:t>
          </a:r>
          <a:r>
            <a:rPr lang="en-US" sz="2400" baseline="0" dirty="0"/>
            <a:t> = -0.42</a:t>
          </a:r>
          <a:endParaRPr lang="en-US" sz="2400" dirty="0"/>
        </a:p>
      </cdr:txBody>
    </cdr:sp>
  </cdr:relSizeAnchor>
  <cdr:relSizeAnchor xmlns:cdr="http://schemas.openxmlformats.org/drawingml/2006/chartDrawing">
    <cdr:from>
      <cdr:x>0.64583</cdr:x>
      <cdr:y>0.43924</cdr:y>
    </cdr:from>
    <cdr:to>
      <cdr:x>0.99167</cdr:x>
      <cdr:y>0.73438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52750" y="1204913"/>
          <a:ext cx="1581149" cy="809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dirty="0"/>
            <a:t>Slope = 1.678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EDB38-3B92-4186-850E-82C0CD1048A3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07229-461D-41A6-B803-6A07172D4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5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770313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60913" y="1524000"/>
            <a:ext cx="3770312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1888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391DC-11EB-44ED-A711-2819089249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3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DA70F3D-58C1-436B-A1A4-BD187E4CFB1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129E1A6-1751-4AAA-9CE3-879A8171C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5534"/>
            <a:ext cx="7772400" cy="103971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Soil Fertility Impacting Soil Health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9352" y="5185178"/>
            <a:ext cx="6858000" cy="137939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4" name="Picture 2" descr="http://www.betterground.org/wp-content/uploads/2013/01/8053614949_982fecf12d_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142977"/>
            <a:ext cx="8609801" cy="573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97672" y="6550223"/>
            <a:ext cx="3446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http://www.betterground.org/soil-quality-2/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2438400"/>
            <a:ext cx="37338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Ray Ward</a:t>
            </a:r>
          </a:p>
          <a:p>
            <a:pPr algn="ctr"/>
            <a:r>
              <a:rPr lang="en-US" sz="3200" dirty="0"/>
              <a:t>Ward Laboratories Inc. </a:t>
            </a:r>
          </a:p>
          <a:p>
            <a:pPr algn="ctr"/>
            <a:r>
              <a:rPr lang="en-US" sz="3200" dirty="0"/>
              <a:t>Kearney, NE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1800" y="4343400"/>
            <a:ext cx="3581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www.wardlab.com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600200" y="5410200"/>
            <a:ext cx="6248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“Guiding Producers Today to Feed the World Tomorrow”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4115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altLang="en-US" smtClean="0">
                <a:solidFill>
                  <a:schemeClr val="bg1"/>
                </a:solidFill>
              </a:rPr>
              <a:t>Soil Structure </a:t>
            </a:r>
          </a:p>
        </p:txBody>
      </p:sp>
      <p:pic>
        <p:nvPicPr>
          <p:cNvPr id="35845" name="Picture 3" descr="C:\Documents and Settings\Lenovo G530\My Documents\My Pictures\structuretypes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837" y="1717776"/>
            <a:ext cx="5604325" cy="4290811"/>
          </a:xfrm>
        </p:spPr>
      </p:pic>
      <p:sp>
        <p:nvSpPr>
          <p:cNvPr id="4" name="Rectangle 3"/>
          <p:cNvSpPr/>
          <p:nvPr/>
        </p:nvSpPr>
        <p:spPr>
          <a:xfrm flipH="1"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35844" name="Object 2"/>
          <p:cNvGraphicFramePr>
            <a:graphicFrameLocks noChangeAspect="1"/>
          </p:cNvGraphicFramePr>
          <p:nvPr/>
        </p:nvGraphicFramePr>
        <p:xfrm>
          <a:off x="6275388" y="6153150"/>
          <a:ext cx="241141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4" name="Picture" r:id="rId4" imgW="3168713" imgH="887240" progId="Word.Picture.8">
                  <p:embed/>
                </p:oleObj>
              </mc:Choice>
              <mc:Fallback>
                <p:oleObj name="Picture" r:id="rId4" imgW="3168713" imgH="8872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388" y="6153150"/>
                        <a:ext cx="2411412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1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Soil Structure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0070C0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4400" dirty="0" smtClean="0">
                <a:solidFill>
                  <a:srgbClr val="FFFF00"/>
                </a:solidFill>
              </a:rPr>
              <a:t>Retention &amp; transport of water &amp; nutrients</a:t>
            </a:r>
          </a:p>
          <a:p>
            <a:pPr eaLnBrk="1" hangingPunct="1"/>
            <a:endParaRPr lang="en-US" sz="44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4400" dirty="0" smtClean="0">
                <a:solidFill>
                  <a:srgbClr val="FFFF00"/>
                </a:solidFill>
              </a:rPr>
              <a:t>Habitat for Microbes</a:t>
            </a:r>
          </a:p>
          <a:p>
            <a:pPr eaLnBrk="1" hangingPunct="1"/>
            <a:endParaRPr lang="en-US" sz="44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4400" dirty="0" smtClean="0">
                <a:solidFill>
                  <a:srgbClr val="FFFF00"/>
                </a:solidFill>
              </a:rPr>
              <a:t>Reduced Soil Erosion</a:t>
            </a:r>
          </a:p>
        </p:txBody>
      </p:sp>
    </p:spTree>
    <p:extLst>
      <p:ext uri="{BB962C8B-B14F-4D97-AF65-F5344CB8AC3E}">
        <p14:creationId xmlns:p14="http://schemas.microsoft.com/office/powerpoint/2010/main" val="19400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Crusted Soil </a:t>
            </a:r>
          </a:p>
        </p:txBody>
      </p:sp>
      <p:pic>
        <p:nvPicPr>
          <p:cNvPr id="36867" name="Picture 3" descr="100-0008_IM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133" y="1324264"/>
            <a:ext cx="7332133" cy="5499100"/>
          </a:xfrm>
        </p:spPr>
      </p:pic>
      <p:sp>
        <p:nvSpPr>
          <p:cNvPr id="4" name="Rectangle 3"/>
          <p:cNvSpPr/>
          <p:nvPr/>
        </p:nvSpPr>
        <p:spPr>
          <a:xfrm>
            <a:off x="2438400" y="5334000"/>
            <a:ext cx="4419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</a:rPr>
              <a:t>Crust Bulk density </a:t>
            </a:r>
            <a:r>
              <a:rPr lang="en-US" sz="4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= 1.74 </a:t>
            </a:r>
            <a:r>
              <a:rPr lang="en-US" sz="4000" b="1" dirty="0">
                <a:solidFill>
                  <a:srgbClr val="FFFF00"/>
                </a:solidFill>
                <a:latin typeface="Calibri" panose="020F0502020204030204" pitchFamily="34" charset="0"/>
              </a:rPr>
              <a:t>g/cc</a:t>
            </a:r>
          </a:p>
        </p:txBody>
      </p:sp>
    </p:spTree>
    <p:extLst>
      <p:ext uri="{BB962C8B-B14F-4D97-AF65-F5344CB8AC3E}">
        <p14:creationId xmlns:p14="http://schemas.microsoft.com/office/powerpoint/2010/main" val="143251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Raindrop Splash</a:t>
            </a:r>
          </a:p>
        </p:txBody>
      </p:sp>
      <p:pic>
        <p:nvPicPr>
          <p:cNvPr id="74755" name="Picture 3" descr="scan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8486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02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alued Customer\Pictures\2008_06_15\Corn Picture (640x48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838200"/>
            <a:ext cx="4572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Ground Cover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Valued Customer\AppData\Local\Microsoft\Windows\Temporary Internet Files\Content.Outlook\5ER4ES1C\IMG_19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9144000" cy="784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5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Valued Customer\Pictures\2013-09-07 August 2013\August 2013 069 (640x48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5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934200" y="6390266"/>
          <a:ext cx="1600200" cy="467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6" name="Picture" r:id="rId3" imgW="3153240" imgH="886320" progId="Word.Picture.8">
                  <p:embed/>
                </p:oleObj>
              </mc:Choice>
              <mc:Fallback>
                <p:oleObj name="Picture" r:id="rId3" imgW="3153240" imgH="8863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6390266"/>
                        <a:ext cx="1600200" cy="4677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743200" y="6248400"/>
            <a:ext cx="3429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www.wardlab.com</a:t>
            </a:r>
            <a:endParaRPr lang="en-US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Soil Health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76800"/>
          </a:xfrm>
          <a:noFill/>
        </p:spPr>
        <p:txBody>
          <a:bodyPr/>
          <a:lstStyle/>
          <a:p>
            <a:r>
              <a:rPr lang="en-US" dirty="0" smtClean="0"/>
              <a:t>I was introduced to no-till planting in the mid-70’s</a:t>
            </a:r>
          </a:p>
          <a:p>
            <a:r>
              <a:rPr lang="en-US" dirty="0" smtClean="0"/>
              <a:t>Kentucky was no-tilling corn into fescue grass</a:t>
            </a:r>
          </a:p>
          <a:p>
            <a:r>
              <a:rPr lang="en-US" dirty="0" smtClean="0"/>
              <a:t>I was watching Dwayne Beck do no-till work in South Dakota</a:t>
            </a:r>
          </a:p>
          <a:p>
            <a:r>
              <a:rPr lang="en-US" dirty="0" smtClean="0"/>
              <a:t>September 1992:  I finally convinced myself that no-till was the way to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5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934200" y="6390266"/>
          <a:ext cx="1600200" cy="467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" name="Picture" r:id="rId3" imgW="3153240" imgH="886320" progId="Word.Picture.8">
                  <p:embed/>
                </p:oleObj>
              </mc:Choice>
              <mc:Fallback>
                <p:oleObj name="Picture" r:id="rId3" imgW="3153240" imgH="8863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6390266"/>
                        <a:ext cx="1600200" cy="4677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743200" y="6248400"/>
            <a:ext cx="3429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www.wardlab.com</a:t>
            </a:r>
            <a:endParaRPr lang="en-US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Soil Health – It is a progression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76800"/>
          </a:xfrm>
          <a:noFill/>
        </p:spPr>
        <p:txBody>
          <a:bodyPr/>
          <a:lstStyle/>
          <a:p>
            <a:r>
              <a:rPr lang="en-US" dirty="0" smtClean="0"/>
              <a:t>Residue on the ground made me realize that this protected the soil from raindrop splash</a:t>
            </a:r>
          </a:p>
          <a:p>
            <a:r>
              <a:rPr lang="en-US" dirty="0" smtClean="0"/>
              <a:t>Soil protection and water savings was the start </a:t>
            </a:r>
          </a:p>
          <a:p>
            <a:r>
              <a:rPr lang="en-US" dirty="0" smtClean="0"/>
              <a:t>Then I noticed more worm activity </a:t>
            </a:r>
          </a:p>
          <a:p>
            <a:r>
              <a:rPr lang="en-US" dirty="0" smtClean="0"/>
              <a:t>Then decided that cover crop should be added to the wheat stubble as part of the rotation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alued Customer\Pictures\2013-09-07 August 2013\August 2013 078 (640x48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1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Text Box 2"/>
          <p:cNvSpPr txBox="1">
            <a:spLocks noChangeArrowheads="1"/>
          </p:cNvSpPr>
          <p:nvPr/>
        </p:nvSpPr>
        <p:spPr bwMode="auto">
          <a:xfrm>
            <a:off x="1371600" y="304800"/>
            <a:ext cx="7162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FFFF00"/>
                </a:solidFill>
                <a:latin typeface="Arial" charset="0"/>
              </a:rPr>
              <a:t>No. 1 Environmental Enemy in Production Agriculture</a:t>
            </a:r>
          </a:p>
        </p:txBody>
      </p:sp>
      <p:sp>
        <p:nvSpPr>
          <p:cNvPr id="869379" name="Text Box 3"/>
          <p:cNvSpPr txBox="1">
            <a:spLocks noChangeArrowheads="1"/>
          </p:cNvSpPr>
          <p:nvPr/>
        </p:nvSpPr>
        <p:spPr bwMode="auto">
          <a:xfrm>
            <a:off x="990600" y="1752600"/>
            <a:ext cx="7696200" cy="1246188"/>
          </a:xfrm>
          <a:prstGeom prst="rect">
            <a:avLst/>
          </a:prstGeom>
          <a:solidFill>
            <a:srgbClr val="333333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200" b="1" smtClean="0">
                <a:solidFill>
                  <a:srgbClr val="FFFF00"/>
                </a:solidFill>
                <a:latin typeface="Arial" charset="0"/>
              </a:rPr>
              <a:t>Intensive Tillage</a:t>
            </a:r>
          </a:p>
        </p:txBody>
      </p:sp>
      <p:grpSp>
        <p:nvGrpSpPr>
          <p:cNvPr id="869380" name="Group 4"/>
          <p:cNvGrpSpPr>
            <a:grpSpLocks/>
          </p:cNvGrpSpPr>
          <p:nvPr/>
        </p:nvGrpSpPr>
        <p:grpSpPr bwMode="auto">
          <a:xfrm>
            <a:off x="1943100" y="3181350"/>
            <a:ext cx="5257800" cy="3829050"/>
            <a:chOff x="1440" y="1908"/>
            <a:chExt cx="3072" cy="2148"/>
          </a:xfrm>
        </p:grpSpPr>
        <p:pic>
          <p:nvPicPr>
            <p:cNvPr id="869381" name="Picture 5" descr="jd_plow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908"/>
              <a:ext cx="2928" cy="192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69382" name="Group 6"/>
            <p:cNvGrpSpPr>
              <a:grpSpLocks/>
            </p:cNvGrpSpPr>
            <p:nvPr/>
          </p:nvGrpSpPr>
          <p:grpSpPr bwMode="auto">
            <a:xfrm>
              <a:off x="2016" y="3072"/>
              <a:ext cx="2496" cy="984"/>
              <a:chOff x="1248" y="2657"/>
              <a:chExt cx="4512" cy="1651"/>
            </a:xfrm>
          </p:grpSpPr>
          <p:pic>
            <p:nvPicPr>
              <p:cNvPr id="869383" name="Picture 7" descr="fire1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2933"/>
                <a:ext cx="1375" cy="1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9384" name="Picture 8" descr="fire1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4" y="2688"/>
                <a:ext cx="1375" cy="1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9385" name="Picture 9" descr="fire1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5" y="2657"/>
                <a:ext cx="1375" cy="1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69386" name="Picture 10" descr="fire1"/>
              <p:cNvPicPr>
                <a:picLocks noChangeAspect="1" noChangeArrowheads="1" noCrop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3" y="2849"/>
                <a:ext cx="1375" cy="1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7916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8693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8693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86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86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79" grpId="0" build="p" animBg="1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Soil Health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Part of soil health is keeping everything feed</a:t>
            </a:r>
          </a:p>
          <a:p>
            <a:r>
              <a:rPr lang="en-US" sz="4000" dirty="0" smtClean="0"/>
              <a:t>If we mine nutrients out of the soil and do not replace them soil health decline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4900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Soil pH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191000"/>
          </a:xfrm>
          <a:noFill/>
        </p:spPr>
        <p:txBody>
          <a:bodyPr/>
          <a:lstStyle/>
          <a:p>
            <a:r>
              <a:rPr lang="en-US" dirty="0" smtClean="0"/>
              <a:t>Neutral pH  6.2 – 7.2</a:t>
            </a:r>
          </a:p>
          <a:p>
            <a:r>
              <a:rPr lang="en-US" dirty="0" smtClean="0"/>
              <a:t>Very Acid  less than 5.1</a:t>
            </a:r>
          </a:p>
          <a:p>
            <a:r>
              <a:rPr lang="en-US" dirty="0" smtClean="0"/>
              <a:t>Moderately acid  5.1 – 5.6</a:t>
            </a:r>
          </a:p>
          <a:p>
            <a:r>
              <a:rPr lang="en-US" dirty="0" smtClean="0"/>
              <a:t>Alkaline  7.3 – 7.8</a:t>
            </a:r>
          </a:p>
          <a:p>
            <a:r>
              <a:rPr lang="en-US" dirty="0" smtClean="0"/>
              <a:t>Very alkaline 7.9 – 8.4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640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Buffer pH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693025" cy="4267200"/>
          </a:xfrm>
        </p:spPr>
        <p:txBody>
          <a:bodyPr/>
          <a:lstStyle/>
          <a:p>
            <a:r>
              <a:rPr lang="en-US" dirty="0" smtClean="0"/>
              <a:t>Measures total acidity</a:t>
            </a:r>
          </a:p>
          <a:p>
            <a:r>
              <a:rPr lang="en-US" dirty="0" smtClean="0"/>
              <a:t>Buffer pH measures the amount of H ions (acidity) held on cation exchange</a:t>
            </a:r>
          </a:p>
          <a:p>
            <a:r>
              <a:rPr lang="en-US" dirty="0" smtClean="0"/>
              <a:t>Lime recommendation</a:t>
            </a:r>
          </a:p>
          <a:p>
            <a:pPr marL="457200" lvl="1" indent="0">
              <a:buNone/>
            </a:pPr>
            <a:r>
              <a:rPr lang="en-US" dirty="0" smtClean="0"/>
              <a:t>   (7.0 – Buffer pH) times 4 = Tons of ECC       	per acre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Tons of ECC divided by effectiveness =      	Tons of ag               	lime per acre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033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EC (soluble salts) mS/cm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693025" cy="3886200"/>
          </a:xfrm>
          <a:noFill/>
        </p:spPr>
        <p:txBody>
          <a:bodyPr/>
          <a:lstStyle/>
          <a:p>
            <a:pPr eaLnBrk="1" hangingPunct="1"/>
            <a:r>
              <a:rPr lang="en-US" b="1" dirty="0" smtClean="0"/>
              <a:t>Soluble Salts (EC),  mS/cm </a:t>
            </a:r>
            <a:r>
              <a:rPr lang="en-US" sz="2400" b="1" dirty="0" smtClean="0"/>
              <a:t>(mmho/cm)</a:t>
            </a:r>
            <a:endParaRPr lang="en-US" sz="2400" dirty="0" smtClean="0"/>
          </a:p>
          <a:p>
            <a:pPr eaLnBrk="1" hangingPunct="1"/>
            <a:r>
              <a:rPr lang="en-US" dirty="0" smtClean="0"/>
              <a:t>0.1-0.75 No crop hazard</a:t>
            </a:r>
          </a:p>
          <a:p>
            <a:pPr lvl="1" eaLnBrk="1" hangingPunct="1"/>
            <a:r>
              <a:rPr lang="en-US" dirty="0" smtClean="0"/>
              <a:t>EC can be an indicator of soil life</a:t>
            </a:r>
          </a:p>
          <a:p>
            <a:pPr eaLnBrk="1" hangingPunct="1"/>
            <a:r>
              <a:rPr lang="en-US" dirty="0" smtClean="0"/>
              <a:t>0.75-1.5 Yield reduction on sensitive crops</a:t>
            </a:r>
          </a:p>
          <a:p>
            <a:pPr eaLnBrk="1" hangingPunct="1"/>
            <a:r>
              <a:rPr lang="en-US" dirty="0" smtClean="0"/>
              <a:t>1.5-3.0 Moderate yield reduction</a:t>
            </a:r>
          </a:p>
          <a:p>
            <a:pPr eaLnBrk="1" hangingPunct="1"/>
            <a:r>
              <a:rPr lang="en-US" dirty="0" smtClean="0"/>
              <a:t>3.1+ Severe yield reduction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18416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1143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Organic Matter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693025" cy="3124200"/>
          </a:xfrm>
          <a:noFill/>
        </p:spPr>
        <p:txBody>
          <a:bodyPr>
            <a:normAutofit lnSpcReduction="10000"/>
          </a:bodyPr>
          <a:lstStyle/>
          <a:p>
            <a:r>
              <a:rPr lang="en-US" dirty="0" smtClean="0"/>
              <a:t>Range 1 to 5+ %</a:t>
            </a:r>
          </a:p>
          <a:p>
            <a:r>
              <a:rPr lang="en-US" dirty="0" smtClean="0"/>
              <a:t>One percent OM contains</a:t>
            </a:r>
          </a:p>
          <a:p>
            <a:pPr lvl="1"/>
            <a:r>
              <a:rPr lang="en-US" dirty="0" smtClean="0"/>
              <a:t>1000 lbs of N</a:t>
            </a:r>
          </a:p>
          <a:p>
            <a:pPr lvl="1"/>
            <a:r>
              <a:rPr lang="en-US" dirty="0" smtClean="0"/>
              <a:t>220 lbs of P2O5</a:t>
            </a:r>
          </a:p>
          <a:p>
            <a:pPr lvl="1"/>
            <a:r>
              <a:rPr lang="en-US" dirty="0" smtClean="0"/>
              <a:t>140 lbs of S</a:t>
            </a:r>
          </a:p>
          <a:p>
            <a:pPr lvl="1"/>
            <a:r>
              <a:rPr lang="en-US" dirty="0" smtClean="0"/>
              <a:t> All other nutrients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867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1143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Residual Nitrate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693025" cy="31242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Carryover nitrate</a:t>
            </a:r>
          </a:p>
          <a:p>
            <a:r>
              <a:rPr lang="en-US" sz="4000" dirty="0" smtClean="0"/>
              <a:t>It is available to the next crop</a:t>
            </a:r>
          </a:p>
          <a:p>
            <a:r>
              <a:rPr lang="en-US" sz="4000" dirty="0" smtClean="0"/>
              <a:t>Nitrate is soluble.  It will move with water moving through the soil. 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660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 Management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8524" y="1544782"/>
            <a:ext cx="8458200" cy="1274618"/>
          </a:xfrm>
        </p:spPr>
        <p:txBody>
          <a:bodyPr/>
          <a:lstStyle/>
          <a:p>
            <a:r>
              <a:rPr lang="en-US" sz="2800" b="1" dirty="0" smtClean="0"/>
              <a:t>Tradition evaluation = NO3</a:t>
            </a:r>
          </a:p>
          <a:p>
            <a:r>
              <a:rPr lang="en-US" sz="2800" b="1" dirty="0" smtClean="0"/>
              <a:t>Haney Evaluation = NO3 + NH4 + Organic N Release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743200"/>
            <a:ext cx="7454293" cy="2926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8979" y="6396426"/>
            <a:ext cx="1371600" cy="385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8905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924800" cy="1143000"/>
          </a:xfrm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Nitrogen Requirement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7693025" cy="3429000"/>
          </a:xfrm>
          <a:noFill/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Corn		1.1 lbs N/Bu</a:t>
            </a:r>
          </a:p>
          <a:p>
            <a:pPr eaLnBrk="1" hangingPunct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Wheat		2.4   lbs N/Bu</a:t>
            </a:r>
          </a:p>
          <a:p>
            <a:pPr eaLnBrk="1" hangingPunct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Milo		1.1   lbs N/Bu</a:t>
            </a:r>
          </a:p>
          <a:p>
            <a:pPr eaLnBrk="1" hangingPunct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Grass mix	35 	lbs N/Ton</a:t>
            </a:r>
          </a:p>
          <a:p>
            <a:pPr eaLnBrk="1" hangingPunct="1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Sunflower	50   lbs N/1000 lbs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532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4403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533400"/>
            <a:ext cx="3581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Nitrogen - Corn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4316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Phosphorus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Phosphorus is attached to soil particles and does not move very far in the soil from year to year.   </a:t>
            </a:r>
          </a:p>
          <a:p>
            <a:r>
              <a:rPr lang="en-US" dirty="0" smtClean="0"/>
              <a:t>Yes, phosphorus does move in the soil.  About 0.75 of an inch per year for silt loam soils and about 2 inches in sandy soils.</a:t>
            </a:r>
          </a:p>
          <a:p>
            <a:r>
              <a:rPr lang="en-US" dirty="0" smtClean="0"/>
              <a:t>Phosphorus is not fixed but remains available for future use by plants.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144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934200" y="6390266"/>
          <a:ext cx="1600200" cy="467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0" name="Picture" r:id="rId3" imgW="3153240" imgH="886320" progId="Word.Picture.8">
                  <p:embed/>
                </p:oleObj>
              </mc:Choice>
              <mc:Fallback>
                <p:oleObj name="Picture" r:id="rId3" imgW="3153240" imgH="8863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6390266"/>
                        <a:ext cx="1600200" cy="4677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743200" y="6248400"/>
            <a:ext cx="3429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www.wardlab.com</a:t>
            </a:r>
            <a:endParaRPr lang="en-US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Saline County </a:t>
            </a:r>
            <a:r>
              <a:rPr lang="en-US" dirty="0" err="1" smtClean="0">
                <a:solidFill>
                  <a:schemeClr val="bg1"/>
                </a:solidFill>
              </a:rPr>
              <a:t>Dryland</a:t>
            </a:r>
            <a:r>
              <a:rPr lang="en-US" dirty="0" smtClean="0">
                <a:solidFill>
                  <a:schemeClr val="bg1"/>
                </a:solidFill>
              </a:rPr>
              <a:t> Corn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054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FFFF00"/>
                </a:solidFill>
              </a:rPr>
              <a:t>Year		Corn Yield, bu/A	Acres Planted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1879			40			57,480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1889			48		        134,850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1929			33			87,438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1955			  9			88,410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1956			  8			76,340</a:t>
            </a:r>
          </a:p>
        </p:txBody>
      </p:sp>
    </p:spTree>
    <p:extLst>
      <p:ext uri="{BB962C8B-B14F-4D97-AF65-F5344CB8AC3E}">
        <p14:creationId xmlns:p14="http://schemas.microsoft.com/office/powerpoint/2010/main" val="248847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lIns="90488" tIns="44450" rIns="90488" bIns="44450"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Phosphorus Soil Test Ratings 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0488" tIns="44450" rIns="90488" bIns="44450"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		</a:t>
            </a:r>
            <a:r>
              <a:rPr lang="en-US" altLang="en-US" dirty="0" smtClean="0"/>
              <a:t>Soil test ppm P					</a:t>
            </a:r>
          </a:p>
          <a:p>
            <a:pPr>
              <a:buNone/>
            </a:pPr>
            <a:r>
              <a:rPr lang="en-US" altLang="en-US" u="sng" dirty="0" smtClean="0"/>
              <a:t>Mehlich3/Bray P-1  	Olsen    	Rating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0-5			0-3		Very Low	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6-12			4-7		Low	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13-25		8-15		Medium	   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26-50       		16-30	High		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51+			31+		Very High		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48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79443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09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741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524000" y="1219200"/>
            <a:ext cx="3047206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48" charset="-128"/>
              </a:rPr>
              <a:t>Phosphorus Corn</a:t>
            </a:r>
          </a:p>
        </p:txBody>
      </p:sp>
    </p:spTree>
    <p:extLst>
      <p:ext uri="{BB962C8B-B14F-4D97-AF65-F5344CB8AC3E}">
        <p14:creationId xmlns:p14="http://schemas.microsoft.com/office/powerpoint/2010/main" val="38891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lIns="90488" tIns="44450" rIns="90488" bIns="44450"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Potassium Recommendations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693025" cy="4343400"/>
          </a:xfrm>
          <a:noFill/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u="sng" dirty="0" smtClean="0"/>
              <a:t>Soil Test ppm K </a:t>
            </a:r>
            <a:r>
              <a:rPr lang="en-US" u="sng" dirty="0"/>
              <a:t>	</a:t>
            </a:r>
            <a:r>
              <a:rPr lang="en-US" u="sng" dirty="0" smtClean="0"/>
              <a:t>Rating	     lbs K2O/A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0-40		     Very Low	90-200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41-80		     Low		 50-120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81-120		     Medium	 25-60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121 - 200	     High		   0-35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201+		     Very High	 None	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2839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Potassium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859304"/>
              </p:ext>
            </p:extLst>
          </p:nvPr>
        </p:nvGraphicFramePr>
        <p:xfrm>
          <a:off x="228600" y="1371600"/>
          <a:ext cx="8686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7744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843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524000" y="1752600"/>
            <a:ext cx="27432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48" charset="-128"/>
              </a:rPr>
              <a:t>Potassium</a:t>
            </a:r>
            <a:r>
              <a:rPr kumimoji="0" lang="en-US" sz="28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48" charset="-128"/>
              </a:rPr>
              <a:t> Corn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75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lIns="90488" tIns="44450" rIns="90488" bIns="44450"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Sulfur Soil Test, Ca-P Extractable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693025" cy="4038600"/>
          </a:xfrm>
          <a:noFill/>
        </p:spPr>
        <p:txBody>
          <a:bodyPr lIns="90488" tIns="44450" rIns="90488" bIns="44450"/>
          <a:lstStyle/>
          <a:p>
            <a:pPr algn="ctr" eaLnBrk="1" hangingPunct="1">
              <a:buFontTx/>
              <a:buNone/>
            </a:pPr>
            <a:r>
              <a:rPr lang="en-US" u="sng" dirty="0" smtClean="0"/>
              <a:t>Soil Test ppm S	Rating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		0-4			Very Low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	5-9			Low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	10-15		Medium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	16-21		High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	22+			Very High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571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1524000"/>
          </a:xfrm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Calcium, Magnesium, and Sodium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693025" cy="4038600"/>
          </a:xfrm>
        </p:spPr>
        <p:txBody>
          <a:bodyPr/>
          <a:lstStyle/>
          <a:p>
            <a:r>
              <a:rPr lang="en-US" dirty="0" smtClean="0"/>
              <a:t>Part of the base saturation should add up to 70 % or greater</a:t>
            </a:r>
          </a:p>
          <a:p>
            <a:r>
              <a:rPr lang="en-US" dirty="0" smtClean="0"/>
              <a:t>Hydrogen.  H should be less than 30 %.</a:t>
            </a:r>
          </a:p>
          <a:p>
            <a:r>
              <a:rPr lang="en-US" dirty="0" smtClean="0"/>
              <a:t>If sodium (Na) percentage is greater than 5% there is a problem.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206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Calcium:Magnesium Ratio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595021"/>
            <a:ext cx="7543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In summary, the Ca:Mg ratio concept is unproven and should not be used as a basis for fertilization or liming practices.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Having sufficient levels of Ca and Mg is the proper method of evaluation.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rather than trying to manipulate ratios.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solidFill>
            <a:srgbClr val="002060"/>
          </a:solidFill>
        </p:spPr>
        <p:txBody>
          <a:bodyPr lIns="90488" tIns="44450" rIns="90488" bIns="44450"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Zinc Recommendations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0013" y="1752600"/>
            <a:ext cx="7088187" cy="4267200"/>
          </a:xfrm>
          <a:noFill/>
        </p:spPr>
        <p:txBody>
          <a:bodyPr lIns="90488" tIns="44450" rIns="90488" bIns="44450"/>
          <a:lstStyle/>
          <a:p>
            <a:pPr eaLnBrk="1" hangingPunct="1">
              <a:buFontTx/>
              <a:buNone/>
            </a:pPr>
            <a:r>
              <a:rPr lang="en-US" u="sng" dirty="0" smtClean="0"/>
              <a:t> DPTA, ppm Zn 		lb Zn/A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	0-0.25			3-12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0.26-0.50			1-7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0.51-.75			0-6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0.76-1.00			0-3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1.01+			None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Divide Rate by 6 for amount per year.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57521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137160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609600" y="469900"/>
            <a:ext cx="8229600" cy="1143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b="1" dirty="0" smtClean="0">
              <a:solidFill>
                <a:srgbClr val="EEECE1"/>
              </a:solidFill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533400" y="2743200"/>
            <a:ext cx="8534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u="sng" smtClean="0">
              <a:solidFill>
                <a:srgbClr val="EEECE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EEECE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EEECE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EEECE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EEECE1"/>
                </a:solidFill>
              </a:rPr>
              <a:t>   </a:t>
            </a:r>
          </a:p>
        </p:txBody>
      </p:sp>
      <p:pic>
        <p:nvPicPr>
          <p:cNvPr id="128006" name="Picture 4" descr="C:\Users\Valued Customer\Pictures\2012-07-17 Western 7-15-12\Western 7-15-12 0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8" y="0"/>
            <a:ext cx="9144001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9"/>
          <p:cNvSpPr txBox="1">
            <a:spLocks/>
          </p:cNvSpPr>
          <p:nvPr/>
        </p:nvSpPr>
        <p:spPr>
          <a:xfrm>
            <a:off x="616527" y="375227"/>
            <a:ext cx="8229600" cy="1143000"/>
          </a:xfrm>
          <a:prstGeom prst="rect">
            <a:avLst/>
          </a:prstGeom>
          <a:noFill/>
        </p:spPr>
        <p:txBody>
          <a:bodyPr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00"/>
                </a:solidFill>
              </a:rPr>
              <a:t>Nutrient Crop Removal, lbs/Bu</a:t>
            </a:r>
          </a:p>
          <a:p>
            <a:r>
              <a:rPr lang="en-US" b="1" dirty="0">
                <a:solidFill>
                  <a:srgbClr val="000000"/>
                </a:solidFill>
              </a:rPr>
              <a:t>CORN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514600"/>
            <a:ext cx="80010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5462" y="1518227"/>
            <a:ext cx="7613073" cy="3243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u="sng" dirty="0">
                <a:solidFill>
                  <a:schemeClr val="bg1"/>
                </a:solidFill>
              </a:rPr>
              <a:t>Nutrient	    	             lb/bu    </a:t>
            </a:r>
            <a:r>
              <a:rPr lang="en-US" sz="3600" b="1" u="sng" dirty="0" smtClean="0">
                <a:solidFill>
                  <a:schemeClr val="bg1"/>
                </a:solidFill>
              </a:rPr>
              <a:t>240 </a:t>
            </a:r>
            <a:r>
              <a:rPr lang="en-US" sz="3600" b="1" u="sng" dirty="0">
                <a:solidFill>
                  <a:schemeClr val="bg1"/>
                </a:solidFill>
              </a:rPr>
              <a:t>bu/A</a:t>
            </a:r>
            <a:r>
              <a:rPr lang="en-US" sz="3600" b="1" dirty="0">
                <a:solidFill>
                  <a:schemeClr val="bg1"/>
                </a:solidFill>
              </a:rPr>
              <a:t>	</a:t>
            </a:r>
          </a:p>
          <a:p>
            <a:pPr lvl="0"/>
            <a:r>
              <a:rPr lang="en-US" sz="3600" b="1" dirty="0">
                <a:solidFill>
                  <a:schemeClr val="bg1"/>
                </a:solidFill>
              </a:rPr>
              <a:t>Nitrogen,	N		      </a:t>
            </a:r>
            <a:r>
              <a:rPr lang="en-US" sz="3600" b="1" dirty="0" smtClean="0">
                <a:solidFill>
                  <a:schemeClr val="bg1"/>
                </a:solidFill>
              </a:rPr>
              <a:t>0.67</a:t>
            </a:r>
            <a:r>
              <a:rPr lang="en-US" sz="3600" b="1" dirty="0">
                <a:solidFill>
                  <a:schemeClr val="bg1"/>
                </a:solidFill>
              </a:rPr>
              <a:t>	     </a:t>
            </a:r>
            <a:r>
              <a:rPr lang="en-US" sz="3600" b="1" dirty="0" smtClean="0">
                <a:solidFill>
                  <a:schemeClr val="bg1"/>
                </a:solidFill>
              </a:rPr>
              <a:t> 161</a:t>
            </a:r>
            <a:r>
              <a:rPr lang="en-US" sz="3600" b="1" dirty="0">
                <a:solidFill>
                  <a:schemeClr val="bg1"/>
                </a:solidFill>
              </a:rPr>
              <a:t>	</a:t>
            </a:r>
          </a:p>
          <a:p>
            <a:pPr lvl="0"/>
            <a:r>
              <a:rPr lang="en-US" sz="3600" b="1" dirty="0">
                <a:solidFill>
                  <a:schemeClr val="bg1"/>
                </a:solidFill>
              </a:rPr>
              <a:t>Phosphorus, P2O5      </a:t>
            </a:r>
            <a:r>
              <a:rPr lang="en-US" sz="3600" b="1" dirty="0" smtClean="0">
                <a:solidFill>
                  <a:schemeClr val="bg1"/>
                </a:solidFill>
              </a:rPr>
              <a:t> 0.35      </a:t>
            </a:r>
            <a:r>
              <a:rPr lang="en-US" sz="3600" b="1" dirty="0">
                <a:solidFill>
                  <a:schemeClr val="bg1"/>
                </a:solidFill>
              </a:rPr>
              <a:t>	</a:t>
            </a:r>
            <a:r>
              <a:rPr lang="en-US" sz="3600" b="1" dirty="0" smtClean="0">
                <a:solidFill>
                  <a:schemeClr val="bg1"/>
                </a:solidFill>
              </a:rPr>
              <a:t>84</a:t>
            </a:r>
            <a:endParaRPr lang="en-US" sz="3600" b="1" dirty="0">
              <a:solidFill>
                <a:schemeClr val="bg1"/>
              </a:solidFill>
            </a:endParaRPr>
          </a:p>
          <a:p>
            <a:pPr lvl="0"/>
            <a:r>
              <a:rPr lang="en-US" sz="3600" b="1" dirty="0">
                <a:solidFill>
                  <a:schemeClr val="bg1"/>
                </a:solidFill>
              </a:rPr>
              <a:t>Potassium, K2O	      </a:t>
            </a:r>
            <a:r>
              <a:rPr lang="en-US" sz="3600" b="1" dirty="0" smtClean="0">
                <a:solidFill>
                  <a:schemeClr val="bg1"/>
                </a:solidFill>
              </a:rPr>
              <a:t>0.25</a:t>
            </a:r>
            <a:r>
              <a:rPr lang="en-US" sz="3600" b="1" dirty="0">
                <a:solidFill>
                  <a:schemeClr val="bg1"/>
                </a:solidFill>
              </a:rPr>
              <a:t>		6</a:t>
            </a:r>
            <a:r>
              <a:rPr lang="en-US" sz="3600" b="1" dirty="0" smtClean="0">
                <a:solidFill>
                  <a:schemeClr val="bg1"/>
                </a:solidFill>
              </a:rPr>
              <a:t>0</a:t>
            </a:r>
            <a:endParaRPr lang="en-US" sz="3600" b="1" dirty="0">
              <a:solidFill>
                <a:schemeClr val="bg1"/>
              </a:solidFill>
            </a:endParaRPr>
          </a:p>
          <a:p>
            <a:pPr lvl="0"/>
            <a:r>
              <a:rPr lang="en-US" sz="3600" b="1" dirty="0">
                <a:solidFill>
                  <a:schemeClr val="bg1"/>
                </a:solidFill>
              </a:rPr>
              <a:t>Sulfur, S		      	      </a:t>
            </a:r>
            <a:r>
              <a:rPr lang="en-US" sz="3600" b="1" dirty="0" smtClean="0">
                <a:solidFill>
                  <a:schemeClr val="bg1"/>
                </a:solidFill>
              </a:rPr>
              <a:t>0.08</a:t>
            </a:r>
            <a:r>
              <a:rPr lang="en-US" sz="3600" b="1" dirty="0">
                <a:solidFill>
                  <a:schemeClr val="bg1"/>
                </a:solidFill>
              </a:rPr>
              <a:t>		</a:t>
            </a:r>
            <a:r>
              <a:rPr lang="en-US" sz="3600" b="1" dirty="0" smtClean="0">
                <a:solidFill>
                  <a:schemeClr val="bg1"/>
                </a:solidFill>
              </a:rPr>
              <a:t>22</a:t>
            </a:r>
            <a:endParaRPr lang="en-US" sz="3600" b="1" dirty="0">
              <a:solidFill>
                <a:schemeClr val="bg1"/>
              </a:solidFill>
            </a:endParaRPr>
          </a:p>
          <a:p>
            <a:pPr lvl="0"/>
            <a:r>
              <a:rPr lang="en-US" sz="3600" b="1" dirty="0">
                <a:solidFill>
                  <a:schemeClr val="bg1"/>
                </a:solidFill>
              </a:rPr>
              <a:t>Zinc, Zn		             0.001	         </a:t>
            </a:r>
            <a:r>
              <a:rPr lang="en-US" sz="3600" b="1" dirty="0" smtClean="0">
                <a:solidFill>
                  <a:schemeClr val="bg1"/>
                </a:solidFill>
              </a:rPr>
              <a:t>0.24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066659"/>
              </p:ext>
            </p:extLst>
          </p:nvPr>
        </p:nvGraphicFramePr>
        <p:xfrm>
          <a:off x="0" y="15240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47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924800" cy="11430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Manganese Soil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 (DTPA) and Recommendations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2133600"/>
            <a:ext cx="7693025" cy="3124200"/>
          </a:xfrm>
          <a:noFill/>
        </p:spPr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							    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Mn Rate</a:t>
            </a:r>
          </a:p>
          <a:p>
            <a:pPr>
              <a:buFontTx/>
              <a:buNone/>
            </a:pPr>
            <a:r>
              <a:rPr lang="en-US" sz="4100" u="sng" dirty="0" smtClean="0">
                <a:cs typeface="Arial" pitchFamily="34" charset="0"/>
              </a:rPr>
              <a:t>DTPA</a:t>
            </a:r>
            <a:r>
              <a:rPr lang="en-US" sz="4100" u="sng" dirty="0" smtClean="0">
                <a:latin typeface="Arial" pitchFamily="34" charset="0"/>
                <a:cs typeface="Arial" pitchFamily="34" charset="0"/>
              </a:rPr>
              <a:t>, ppm Mn		Rating          Lbs Mn/A</a:t>
            </a:r>
            <a:endParaRPr lang="en-US" sz="4100" u="sng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4100" dirty="0">
                <a:latin typeface="Arial" pitchFamily="34" charset="0"/>
                <a:cs typeface="Arial" pitchFamily="34" charset="0"/>
              </a:rPr>
              <a:t>		0-0.5		</a:t>
            </a:r>
            <a:r>
              <a:rPr lang="en-US" sz="4100" dirty="0" smtClean="0">
                <a:latin typeface="Arial" pitchFamily="34" charset="0"/>
                <a:cs typeface="Arial" pitchFamily="34" charset="0"/>
              </a:rPr>
              <a:t>         V Low	</a:t>
            </a:r>
            <a:r>
              <a:rPr lang="en-US" sz="41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4100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41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41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4100" dirty="0" smtClean="0">
                <a:latin typeface="Arial" pitchFamily="34" charset="0"/>
                <a:cs typeface="Arial" pitchFamily="34" charset="0"/>
              </a:rPr>
              <a:t>0.6-1.5</a:t>
            </a:r>
            <a:r>
              <a:rPr lang="en-US" sz="41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4100" dirty="0" smtClean="0">
                <a:latin typeface="Arial" pitchFamily="34" charset="0"/>
                <a:cs typeface="Arial" pitchFamily="34" charset="0"/>
              </a:rPr>
              <a:t>Low			6-10</a:t>
            </a:r>
            <a:endParaRPr lang="en-US" sz="41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41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4100" dirty="0" smtClean="0">
                <a:latin typeface="Arial" pitchFamily="34" charset="0"/>
                <a:cs typeface="Arial" pitchFamily="34" charset="0"/>
              </a:rPr>
              <a:t>1.6 – 3.0</a:t>
            </a:r>
            <a:r>
              <a:rPr lang="en-US" sz="41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4100" dirty="0" smtClean="0">
                <a:latin typeface="Arial" pitchFamily="34" charset="0"/>
                <a:cs typeface="Arial" pitchFamily="34" charset="0"/>
              </a:rPr>
              <a:t>Medium		1-5</a:t>
            </a:r>
            <a:endParaRPr lang="en-US" sz="41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41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4100" dirty="0" smtClean="0">
                <a:latin typeface="Arial" pitchFamily="34" charset="0"/>
                <a:cs typeface="Arial" pitchFamily="34" charset="0"/>
              </a:rPr>
              <a:t>3.1+</a:t>
            </a:r>
            <a:r>
              <a:rPr lang="en-US" sz="41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4100" dirty="0" smtClean="0">
                <a:latin typeface="Arial" pitchFamily="34" charset="0"/>
                <a:cs typeface="Arial" pitchFamily="34" charset="0"/>
              </a:rPr>
              <a:t>	High			  0</a:t>
            </a:r>
            <a:endParaRPr lang="en-US" sz="4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697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924800" cy="11430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Copper Soil </a:t>
            </a:r>
            <a:r>
              <a:rPr lang="en-US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 (DTPA) and Recommendations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0934" y="1905000"/>
            <a:ext cx="7693025" cy="3733800"/>
          </a:xfrm>
          <a:noFill/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						     </a:t>
            </a:r>
          </a:p>
          <a:p>
            <a:pPr>
              <a:buFontTx/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DTPA, ppm Cu</a:t>
            </a:r>
            <a:r>
              <a:rPr lang="en-US" sz="2400" u="sng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Rating	     Lbs of Cu/A</a:t>
            </a: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	0-0.10		Very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Low	3-6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0.11-0.20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Low		1-2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0.21-0.30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Medium	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  0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0.31-0.60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High*		  0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	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0.61+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		Very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High	  0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* Specialty crops get Copper up to 0.60 ppm </a:t>
            </a:r>
          </a:p>
          <a:p>
            <a:pPr>
              <a:buFont typeface="Arial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1" y="6472626"/>
            <a:ext cx="1371600" cy="385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3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1" y="6472626"/>
            <a:ext cx="1371600" cy="385374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13716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Boron Soil Test and Recommendations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1376" y="1981200"/>
            <a:ext cx="7693025" cy="3733800"/>
          </a:xfrm>
          <a:noFill/>
        </p:spPr>
        <p:txBody>
          <a:bodyPr/>
          <a:lstStyle/>
          <a:p>
            <a:pPr lvl="3">
              <a:buNone/>
            </a:pPr>
            <a:r>
              <a:rPr lang="en-US" dirty="0" smtClean="0"/>
              <a:t>						</a:t>
            </a:r>
            <a:endParaRPr lang="en-US" sz="3200" dirty="0" smtClean="0"/>
          </a:p>
          <a:p>
            <a:pPr>
              <a:buNone/>
            </a:pPr>
            <a:r>
              <a:rPr lang="en-US" u="sng" dirty="0" smtClean="0"/>
              <a:t>B Soil Test, ppm   Rating		Lbs B/A</a:t>
            </a:r>
          </a:p>
          <a:p>
            <a:pPr>
              <a:buNone/>
            </a:pPr>
            <a:r>
              <a:rPr lang="en-US" dirty="0" smtClean="0"/>
              <a:t>0 – 0.25			Low		0.5 – 3.0</a:t>
            </a:r>
          </a:p>
          <a:p>
            <a:pPr>
              <a:buNone/>
            </a:pPr>
            <a:r>
              <a:rPr lang="en-US" dirty="0" smtClean="0"/>
              <a:t>0.26 – 0.50		Medium	0.0 – 1.7</a:t>
            </a:r>
          </a:p>
          <a:p>
            <a:pPr>
              <a:buNone/>
            </a:pPr>
            <a:r>
              <a:rPr lang="en-US" dirty="0" smtClean="0"/>
              <a:t>0.51 +			High		       0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Alfalfa, clover, peanuts, cotton and sugar beets require more boron than other crops.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Soil Chloride, 24 inch Sample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u="sng" dirty="0" smtClean="0"/>
              <a:t>Rating			ppm Cl	    lbs Cl/A</a:t>
            </a:r>
          </a:p>
          <a:p>
            <a:pPr eaLnBrk="1" hangingPunct="1"/>
            <a:r>
              <a:rPr lang="en-US" altLang="en-US" dirty="0" smtClean="0"/>
              <a:t>Low			0-3 </a:t>
            </a:r>
            <a:r>
              <a:rPr lang="en-US" altLang="en-US" dirty="0"/>
              <a:t>	</a:t>
            </a:r>
            <a:r>
              <a:rPr lang="en-US" altLang="en-US" dirty="0" smtClean="0"/>
              <a:t>		20</a:t>
            </a:r>
          </a:p>
          <a:p>
            <a:pPr eaLnBrk="1" hangingPunct="1"/>
            <a:r>
              <a:rPr lang="en-US" altLang="en-US" dirty="0" smtClean="0"/>
              <a:t>Medium			4-6 </a:t>
            </a:r>
            <a:r>
              <a:rPr lang="en-US" altLang="en-US" dirty="0"/>
              <a:t>	</a:t>
            </a:r>
            <a:r>
              <a:rPr lang="en-US" altLang="en-US" dirty="0" smtClean="0"/>
              <a:t>		10	</a:t>
            </a:r>
          </a:p>
          <a:p>
            <a:pPr eaLnBrk="1" hangingPunct="1"/>
            <a:r>
              <a:rPr lang="en-US" altLang="en-US" dirty="0" smtClean="0"/>
              <a:t>High			6+ </a:t>
            </a:r>
            <a:r>
              <a:rPr lang="en-US" altLang="en-US" dirty="0"/>
              <a:t>	</a:t>
            </a:r>
            <a:r>
              <a:rPr lang="en-US" altLang="en-US" dirty="0" smtClean="0"/>
              <a:t>		  0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       From </a:t>
            </a:r>
            <a:r>
              <a:rPr lang="en-US" altLang="en-US" dirty="0"/>
              <a:t>K</a:t>
            </a:r>
            <a:r>
              <a:rPr lang="en-US" altLang="en-US" dirty="0" smtClean="0"/>
              <a:t>SU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05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4478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900" dirty="0" smtClean="0">
                <a:solidFill>
                  <a:schemeClr val="bg1"/>
                </a:solidFill>
              </a:rPr>
              <a:t>Factors Affecting Active Nutrient Uptake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sz="4400" dirty="0" smtClean="0"/>
              <a:t>Oxygen</a:t>
            </a:r>
          </a:p>
          <a:p>
            <a:pPr algn="ctr">
              <a:buFontTx/>
              <a:buNone/>
            </a:pPr>
            <a:r>
              <a:rPr lang="en-US" dirty="0" smtClean="0"/>
              <a:t>Temperature</a:t>
            </a:r>
          </a:p>
          <a:p>
            <a:pPr algn="ctr">
              <a:buFontTx/>
              <a:buNone/>
            </a:pPr>
            <a:r>
              <a:rPr lang="en-US" dirty="0" smtClean="0"/>
              <a:t>Ion Interference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6472626"/>
            <a:ext cx="1371600" cy="3853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5960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934200" y="6390266"/>
          <a:ext cx="1600200" cy="467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5" name="Picture" r:id="rId3" imgW="3153240" imgH="886320" progId="Word.Picture.8">
                  <p:embed/>
                </p:oleObj>
              </mc:Choice>
              <mc:Fallback>
                <p:oleObj name="Picture" r:id="rId3" imgW="3153240" imgH="8863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6390266"/>
                        <a:ext cx="1600200" cy="4677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743200" y="6248400"/>
            <a:ext cx="3429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www.wardlab.com</a:t>
            </a:r>
            <a:endParaRPr lang="en-US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Soil Health – It is a progression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876800"/>
          </a:xfrm>
          <a:noFill/>
        </p:spPr>
        <p:txBody>
          <a:bodyPr>
            <a:normAutofit/>
          </a:bodyPr>
          <a:lstStyle/>
          <a:p>
            <a:r>
              <a:rPr lang="en-US" sz="4000" dirty="0" smtClean="0"/>
              <a:t>Now I see improvements in our soils</a:t>
            </a:r>
          </a:p>
          <a:p>
            <a:r>
              <a:rPr lang="en-US" sz="4000" dirty="0" smtClean="0"/>
              <a:t>Haney test </a:t>
            </a:r>
            <a:r>
              <a:rPr lang="en-US" sz="4000" dirty="0"/>
              <a:t>i</a:t>
            </a:r>
            <a:r>
              <a:rPr lang="en-US" sz="4000" dirty="0" smtClean="0"/>
              <a:t>s an indicator of soil biological activity</a:t>
            </a:r>
          </a:p>
          <a:p>
            <a:r>
              <a:rPr lang="en-US" sz="4000" dirty="0" smtClean="0"/>
              <a:t>If soil biological activity increases in my soil can I reduce my fertilizer and pesticide inputs?</a:t>
            </a:r>
          </a:p>
          <a:p>
            <a:r>
              <a:rPr lang="en-US" sz="4000" dirty="0" smtClean="0"/>
              <a:t>Is this the system of the future?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679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609600" y="469900"/>
            <a:ext cx="8229600" cy="11430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b="1" dirty="0" smtClean="0">
              <a:solidFill>
                <a:srgbClr val="EEECE1"/>
              </a:solidFill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533400" y="2743200"/>
            <a:ext cx="8534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u="sng" smtClean="0">
              <a:solidFill>
                <a:srgbClr val="EEECE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EEECE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EEECE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600" smtClean="0">
              <a:solidFill>
                <a:srgbClr val="EEECE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smtClean="0">
                <a:solidFill>
                  <a:srgbClr val="EEECE1"/>
                </a:solidFill>
              </a:rPr>
              <a:t>   </a:t>
            </a:r>
          </a:p>
        </p:txBody>
      </p:sp>
      <p:pic>
        <p:nvPicPr>
          <p:cNvPr id="128006" name="Picture 4" descr="C:\Users\Valued Customer\Pictures\2012-07-17 Western 7-15-12\Western 7-15-12 0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72" y="70971"/>
            <a:ext cx="9182100" cy="594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9"/>
          <p:cNvSpPr txBox="1">
            <a:spLocks/>
          </p:cNvSpPr>
          <p:nvPr/>
        </p:nvSpPr>
        <p:spPr>
          <a:xfrm>
            <a:off x="616527" y="375227"/>
            <a:ext cx="8229600" cy="1143000"/>
          </a:xfrm>
          <a:prstGeom prst="rect">
            <a:avLst/>
          </a:prstGeom>
          <a:noFill/>
        </p:spPr>
        <p:txBody>
          <a:bodyPr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0000"/>
                </a:solidFill>
              </a:rPr>
              <a:t>Nutrient Crop Removal, lbs/Bu</a:t>
            </a:r>
          </a:p>
          <a:p>
            <a:r>
              <a:rPr lang="en-US" b="1" dirty="0">
                <a:solidFill>
                  <a:srgbClr val="000000"/>
                </a:solidFill>
              </a:rPr>
              <a:t>CORN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2921" y="1518227"/>
            <a:ext cx="7467600" cy="426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u="sng" dirty="0">
                <a:solidFill>
                  <a:schemeClr val="bg1"/>
                </a:solidFill>
              </a:rPr>
              <a:t>Nutrient	    	             lb/bu 	</a:t>
            </a:r>
            <a:r>
              <a:rPr lang="en-US" sz="3200" b="1" u="sng" dirty="0" smtClean="0">
                <a:solidFill>
                  <a:schemeClr val="bg1"/>
                </a:solidFill>
              </a:rPr>
              <a:t>240 bu/A</a:t>
            </a:r>
            <a:endParaRPr lang="en-US" sz="3200" b="1" dirty="0">
              <a:solidFill>
                <a:schemeClr val="bg1"/>
              </a:solidFill>
            </a:endParaRP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Chloride			 </a:t>
            </a:r>
            <a:r>
              <a:rPr lang="en-US" sz="3200" b="1" dirty="0" smtClean="0">
                <a:solidFill>
                  <a:schemeClr val="bg1"/>
                </a:solidFill>
              </a:rPr>
              <a:t>0.024</a:t>
            </a:r>
            <a:r>
              <a:rPr lang="en-US" sz="3200" b="1" dirty="0">
                <a:solidFill>
                  <a:schemeClr val="bg1"/>
                </a:solidFill>
              </a:rPr>
              <a:t>	     </a:t>
            </a:r>
            <a:r>
              <a:rPr lang="en-US" sz="3200" dirty="0" smtClean="0">
                <a:solidFill>
                  <a:schemeClr val="bg1"/>
                </a:solidFill>
              </a:rPr>
              <a:t>5.8</a:t>
            </a:r>
            <a:endParaRPr lang="en-US" sz="3200" b="1" dirty="0">
              <a:solidFill>
                <a:schemeClr val="bg1"/>
              </a:solidFill>
            </a:endParaRP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Manganese		 0.0006	     </a:t>
            </a:r>
            <a:r>
              <a:rPr lang="en-US" sz="3200" b="1" dirty="0" smtClean="0">
                <a:solidFill>
                  <a:schemeClr val="bg1"/>
                </a:solidFill>
              </a:rPr>
              <a:t>0.14</a:t>
            </a:r>
            <a:endParaRPr lang="en-US" sz="3200" b="1" dirty="0">
              <a:solidFill>
                <a:schemeClr val="bg1"/>
              </a:solidFill>
            </a:endParaRP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Iron				 0.0012	     </a:t>
            </a:r>
            <a:r>
              <a:rPr lang="en-US" sz="3200" b="1" dirty="0" smtClean="0">
                <a:solidFill>
                  <a:schemeClr val="bg1"/>
                </a:solidFill>
              </a:rPr>
              <a:t>0.29</a:t>
            </a:r>
            <a:endParaRPr lang="en-US" sz="3200" b="1" dirty="0">
              <a:solidFill>
                <a:schemeClr val="bg1"/>
              </a:solidFill>
            </a:endParaRP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Copper		         </a:t>
            </a:r>
            <a:r>
              <a:rPr lang="en-US" sz="3200" b="1" dirty="0" smtClean="0">
                <a:solidFill>
                  <a:schemeClr val="bg1"/>
                </a:solidFill>
              </a:rPr>
              <a:t>0.0004</a:t>
            </a:r>
            <a:r>
              <a:rPr lang="en-US" sz="3200" b="1" dirty="0">
                <a:solidFill>
                  <a:schemeClr val="bg1"/>
                </a:solidFill>
              </a:rPr>
              <a:t>	     </a:t>
            </a:r>
            <a:r>
              <a:rPr lang="en-US" sz="3200" b="1" dirty="0" smtClean="0">
                <a:solidFill>
                  <a:schemeClr val="bg1"/>
                </a:solidFill>
              </a:rPr>
              <a:t>0.10</a:t>
            </a:r>
            <a:endParaRPr lang="en-US" sz="3200" b="1" dirty="0">
              <a:solidFill>
                <a:schemeClr val="bg1"/>
              </a:solidFill>
            </a:endParaRP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Boron		      	 0.0006	     </a:t>
            </a:r>
            <a:r>
              <a:rPr lang="en-US" sz="3200" b="1" dirty="0" smtClean="0">
                <a:solidFill>
                  <a:schemeClr val="bg1"/>
                </a:solidFill>
              </a:rPr>
              <a:t>0.14</a:t>
            </a:r>
            <a:endParaRPr lang="en-US" sz="3200" b="1" dirty="0">
              <a:solidFill>
                <a:schemeClr val="bg1"/>
              </a:solidFill>
            </a:endParaRPr>
          </a:p>
          <a:p>
            <a:pPr lvl="0"/>
            <a:r>
              <a:rPr lang="en-US" sz="3200" b="1" dirty="0">
                <a:solidFill>
                  <a:schemeClr val="bg1"/>
                </a:solidFill>
              </a:rPr>
              <a:t>Molybdenum           </a:t>
            </a:r>
            <a:r>
              <a:rPr lang="en-US" sz="3200" b="1" dirty="0" smtClean="0">
                <a:solidFill>
                  <a:schemeClr val="bg1"/>
                </a:solidFill>
              </a:rPr>
              <a:t>0.00001</a:t>
            </a:r>
            <a:r>
              <a:rPr lang="en-US" sz="3200" b="1" dirty="0">
                <a:solidFill>
                  <a:schemeClr val="bg1"/>
                </a:solidFill>
              </a:rPr>
              <a:t>	     0.002</a:t>
            </a:r>
          </a:p>
        </p:txBody>
      </p:sp>
    </p:spTree>
    <p:extLst>
      <p:ext uri="{BB962C8B-B14F-4D97-AF65-F5344CB8AC3E}">
        <p14:creationId xmlns:p14="http://schemas.microsoft.com/office/powerpoint/2010/main" val="29548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100-0023_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481513" y="42386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579563" y="2667000"/>
            <a:ext cx="6172200" cy="28384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u="sng" dirty="0">
                <a:solidFill>
                  <a:schemeClr val="bg1"/>
                </a:solidFill>
              </a:rPr>
              <a:t>Nutrient 		       </a:t>
            </a:r>
            <a:r>
              <a:rPr lang="en-US" sz="3600" b="1" u="sng" dirty="0">
                <a:solidFill>
                  <a:schemeClr val="bg1"/>
                </a:solidFill>
              </a:rPr>
              <a:t>lbs per ton</a:t>
            </a:r>
          </a:p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Nitrogen, N			</a:t>
            </a:r>
            <a:r>
              <a:rPr lang="en-US" sz="3600" b="1" dirty="0">
                <a:solidFill>
                  <a:schemeClr val="bg1"/>
                </a:solidFill>
              </a:rPr>
              <a:t>18</a:t>
            </a:r>
          </a:p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Phosphorus, P2O5	  </a:t>
            </a:r>
            <a:r>
              <a:rPr lang="en-US" sz="3600" b="1" dirty="0">
                <a:solidFill>
                  <a:schemeClr val="bg1"/>
                </a:solidFill>
              </a:rPr>
              <a:t>4</a:t>
            </a:r>
          </a:p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Potassium, K2O		</a:t>
            </a:r>
            <a:r>
              <a:rPr lang="en-US" sz="3600" b="1" dirty="0">
                <a:solidFill>
                  <a:schemeClr val="bg1"/>
                </a:solidFill>
              </a:rPr>
              <a:t>30</a:t>
            </a:r>
          </a:p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Sulfur, S			  	 </a:t>
            </a:r>
            <a:r>
              <a:rPr lang="en-US" sz="36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860425" y="106363"/>
            <a:ext cx="7697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>
                <a:solidFill>
                  <a:srgbClr val="003300"/>
                </a:solidFill>
              </a:rPr>
              <a:t>Nutrient Content of Corn Residue</a:t>
            </a:r>
          </a:p>
        </p:txBody>
      </p:sp>
    </p:spTree>
    <p:extLst>
      <p:ext uri="{BB962C8B-B14F-4D97-AF65-F5344CB8AC3E}">
        <p14:creationId xmlns:p14="http://schemas.microsoft.com/office/powerpoint/2010/main" val="25484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3731" name="Picture 2" descr="C:\Users\Valued Customer\Pictures\2012-04-15 Western April 15, 2012\Western April 15, 2012 003 (1024x76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6988" y="0"/>
            <a:ext cx="9144001" cy="6858000"/>
          </a:xfrm>
        </p:spPr>
      </p:pic>
      <p:sp>
        <p:nvSpPr>
          <p:cNvPr id="2" name="Rectangle 1"/>
          <p:cNvSpPr/>
          <p:nvPr/>
        </p:nvSpPr>
        <p:spPr>
          <a:xfrm>
            <a:off x="1600200" y="381000"/>
            <a:ext cx="5791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prstClr val="black"/>
                </a:solidFill>
              </a:rPr>
              <a:t>Water Erosion</a:t>
            </a:r>
          </a:p>
        </p:txBody>
      </p:sp>
    </p:spTree>
    <p:extLst>
      <p:ext uri="{BB962C8B-B14F-4D97-AF65-F5344CB8AC3E}">
        <p14:creationId xmlns:p14="http://schemas.microsoft.com/office/powerpoint/2010/main" val="6658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Native Soil Structure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4580" name="Picture 4" descr="100-0064_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5029200"/>
            <a:ext cx="65532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prstClr val="white"/>
                </a:solidFill>
              </a:rPr>
              <a:t>Native Soil Root Zone</a:t>
            </a:r>
          </a:p>
        </p:txBody>
      </p:sp>
    </p:spTree>
    <p:extLst>
      <p:ext uri="{BB962C8B-B14F-4D97-AF65-F5344CB8AC3E}">
        <p14:creationId xmlns:p14="http://schemas.microsoft.com/office/powerpoint/2010/main" val="8693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Gresham soil profi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-301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5486400"/>
            <a:ext cx="7467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prstClr val="white"/>
                </a:solidFill>
              </a:rPr>
              <a:t>Cultivated Soil Root Zone</a:t>
            </a:r>
          </a:p>
        </p:txBody>
      </p:sp>
    </p:spTree>
    <p:extLst>
      <p:ext uri="{BB962C8B-B14F-4D97-AF65-F5344CB8AC3E}">
        <p14:creationId xmlns:p14="http://schemas.microsoft.com/office/powerpoint/2010/main" val="23296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735</Words>
  <Application>Microsoft Office PowerPoint</Application>
  <PresentationFormat>On-screen Show (4:3)</PresentationFormat>
  <Paragraphs>220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Calibri</vt:lpstr>
      <vt:lpstr>Consolas</vt:lpstr>
      <vt:lpstr>Corbel</vt:lpstr>
      <vt:lpstr>ＭＳ Ｐゴシック</vt:lpstr>
      <vt:lpstr>Times New Roman</vt:lpstr>
      <vt:lpstr>Wingdings</vt:lpstr>
      <vt:lpstr>Wingdings 2</vt:lpstr>
      <vt:lpstr>Wingdings 3</vt:lpstr>
      <vt:lpstr>Office Theme</vt:lpstr>
      <vt:lpstr>Metro</vt:lpstr>
      <vt:lpstr>Picture</vt:lpstr>
      <vt:lpstr>Soil Fertility Impacting Soil Health</vt:lpstr>
      <vt:lpstr>PowerPoint Presentation</vt:lpstr>
      <vt:lpstr>Saline County Dryland Corn</vt:lpstr>
      <vt:lpstr>PowerPoint Presentation</vt:lpstr>
      <vt:lpstr>PowerPoint Presentation</vt:lpstr>
      <vt:lpstr>PowerPoint Presentation</vt:lpstr>
      <vt:lpstr>PowerPoint Presentation</vt:lpstr>
      <vt:lpstr>Native Soil Structure</vt:lpstr>
      <vt:lpstr>PowerPoint Presentation</vt:lpstr>
      <vt:lpstr>Soil Structure </vt:lpstr>
      <vt:lpstr>Soil Structure</vt:lpstr>
      <vt:lpstr>Crusted Soil </vt:lpstr>
      <vt:lpstr>Raindrop Splash</vt:lpstr>
      <vt:lpstr>PowerPoint Presentation</vt:lpstr>
      <vt:lpstr>PowerPoint Presentation</vt:lpstr>
      <vt:lpstr>PowerPoint Presentation</vt:lpstr>
      <vt:lpstr>Soil Health</vt:lpstr>
      <vt:lpstr>Soil Health – It is a progression</vt:lpstr>
      <vt:lpstr>PowerPoint Presentation</vt:lpstr>
      <vt:lpstr>Soil Health</vt:lpstr>
      <vt:lpstr>Soil pH</vt:lpstr>
      <vt:lpstr>Buffer pH</vt:lpstr>
      <vt:lpstr>EC (soluble salts) mS/cm</vt:lpstr>
      <vt:lpstr>Organic Matter</vt:lpstr>
      <vt:lpstr> Residual Nitrate</vt:lpstr>
      <vt:lpstr>N Management</vt:lpstr>
      <vt:lpstr>Nitrogen Requirement</vt:lpstr>
      <vt:lpstr>PowerPoint Presentation</vt:lpstr>
      <vt:lpstr>Phosphorus</vt:lpstr>
      <vt:lpstr>Phosphorus Soil Test Ratings </vt:lpstr>
      <vt:lpstr>PowerPoint Presentation</vt:lpstr>
      <vt:lpstr>PowerPoint Presentation</vt:lpstr>
      <vt:lpstr>Potassium Recommendations</vt:lpstr>
      <vt:lpstr>Potassium</vt:lpstr>
      <vt:lpstr>PowerPoint Presentation</vt:lpstr>
      <vt:lpstr>Sulfur Soil Test, Ca-P Extractable</vt:lpstr>
      <vt:lpstr>Calcium, Magnesium, and Sodium</vt:lpstr>
      <vt:lpstr>Calcium:Magnesium Ratio</vt:lpstr>
      <vt:lpstr>Zinc Recommendations</vt:lpstr>
      <vt:lpstr>PowerPoint Presentation</vt:lpstr>
      <vt:lpstr>Manganese Soil Test (DTPA) and Recommendations</vt:lpstr>
      <vt:lpstr>Copper Soil Test (DTPA) and Recommendations</vt:lpstr>
      <vt:lpstr>Boron Soil Test and Recommendations</vt:lpstr>
      <vt:lpstr>Soil Chloride, 24 inch Sample</vt:lpstr>
      <vt:lpstr>Factors Affecting Active Nutrient Uptake</vt:lpstr>
      <vt:lpstr>Soil Health – It is a progression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 User</dc:creator>
  <cp:lastModifiedBy>Amit Shahi</cp:lastModifiedBy>
  <cp:revision>77</cp:revision>
  <dcterms:created xsi:type="dcterms:W3CDTF">2009-11-29T17:31:49Z</dcterms:created>
  <dcterms:modified xsi:type="dcterms:W3CDTF">2016-02-29T14:14:47Z</dcterms:modified>
</cp:coreProperties>
</file>