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8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394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75" r:id="rId22"/>
    <p:sldId id="476" r:id="rId23"/>
    <p:sldId id="478" r:id="rId24"/>
    <p:sldId id="479" r:id="rId25"/>
    <p:sldId id="452" r:id="rId26"/>
    <p:sldId id="473" r:id="rId27"/>
    <p:sldId id="453" r:id="rId28"/>
    <p:sldId id="454" r:id="rId29"/>
    <p:sldId id="455" r:id="rId30"/>
    <p:sldId id="480" r:id="rId31"/>
    <p:sldId id="474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81" r:id="rId41"/>
    <p:sldId id="464" r:id="rId42"/>
    <p:sldId id="465" r:id="rId43"/>
    <p:sldId id="482" r:id="rId44"/>
    <p:sldId id="466" r:id="rId45"/>
    <p:sldId id="467" r:id="rId46"/>
    <p:sldId id="468" r:id="rId47"/>
    <p:sldId id="469" r:id="rId48"/>
    <p:sldId id="470" r:id="rId49"/>
    <p:sldId id="471" r:id="rId50"/>
    <p:sldId id="47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00"/>
    <a:srgbClr val="006600"/>
    <a:srgbClr val="007800"/>
    <a:srgbClr val="007600"/>
    <a:srgbClr val="33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5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EDB38-3B92-4186-850E-82C0CD1048A3}" type="datetimeFigureOut">
              <a:rPr lang="en-US" smtClean="0"/>
              <a:t>1/18/2016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7229-461D-41A6-B803-6A07172D4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5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0F3D-58C1-436B-A1A4-BD187E4CFB16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534"/>
            <a:ext cx="7772400" cy="2064432"/>
          </a:xfrm>
        </p:spPr>
        <p:txBody>
          <a:bodyPr>
            <a:normAutofit/>
          </a:bodyPr>
          <a:lstStyle/>
          <a:p>
            <a:r>
              <a:rPr lang="en-US" b="1" dirty="0"/>
              <a:t>Understanding Soil Test Results and Fertilizer Recommendations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352" y="5185178"/>
            <a:ext cx="6858000" cy="137939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 descr="http://www.betterground.org/wp-content/uploads/2013/01/8053614949_982fecf12d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2159966"/>
            <a:ext cx="8609801" cy="573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7672" y="6550223"/>
            <a:ext cx="3446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http://www.betterground.org/soil-quality-2/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2438400"/>
            <a:ext cx="43434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Ray Ward</a:t>
            </a:r>
          </a:p>
          <a:p>
            <a:pPr algn="ctr"/>
            <a:r>
              <a:rPr lang="en-US" sz="3200" b="1" dirty="0"/>
              <a:t>Ward Laboratories Inc. </a:t>
            </a:r>
          </a:p>
          <a:p>
            <a:pPr algn="ctr"/>
            <a:r>
              <a:rPr lang="en-US" sz="3200" b="1" dirty="0"/>
              <a:t>Kearney, 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4343400"/>
            <a:ext cx="3581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www.wardlab.com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600200" y="5029200"/>
            <a:ext cx="6248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“Guiding Producers Today to Feed the World Tomorrow”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11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Organic Matter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693025" cy="3124200"/>
          </a:xfrm>
        </p:spPr>
        <p:txBody>
          <a:bodyPr/>
          <a:lstStyle/>
          <a:p>
            <a:r>
              <a:rPr lang="en-US" dirty="0" smtClean="0"/>
              <a:t>Organic matter holds water and plant nutrients</a:t>
            </a:r>
          </a:p>
          <a:p>
            <a:r>
              <a:rPr lang="en-US" dirty="0" smtClean="0"/>
              <a:t>Organic matter is 58 % carbon</a:t>
            </a:r>
          </a:p>
          <a:p>
            <a:r>
              <a:rPr lang="en-US" dirty="0" smtClean="0"/>
              <a:t>Contains Plant Nutrients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94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Soil Organic Matter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Enhance crop productivity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Build soil fertility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Improve structure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Build aggregate stability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Increase nutrient retention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Increase water holding capacity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1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Organic Matter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693025" cy="312420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Range 1 to 5+ %</a:t>
            </a:r>
          </a:p>
          <a:p>
            <a:r>
              <a:rPr lang="en-US" dirty="0" smtClean="0"/>
              <a:t>One percent OM contains</a:t>
            </a:r>
          </a:p>
          <a:p>
            <a:pPr lvl="1"/>
            <a:r>
              <a:rPr lang="en-US" dirty="0" smtClean="0"/>
              <a:t>1000 lbs of N</a:t>
            </a:r>
          </a:p>
          <a:p>
            <a:pPr lvl="1"/>
            <a:r>
              <a:rPr lang="en-US" dirty="0" smtClean="0"/>
              <a:t>220 lbs of P2O5</a:t>
            </a:r>
          </a:p>
          <a:p>
            <a:pPr lvl="1"/>
            <a:r>
              <a:rPr lang="en-US" dirty="0" smtClean="0"/>
              <a:t>140 lbs of S</a:t>
            </a:r>
          </a:p>
          <a:p>
            <a:pPr lvl="1"/>
            <a:r>
              <a:rPr lang="en-US" dirty="0" smtClean="0"/>
              <a:t> All other nutrients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867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Residual Nitrate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93025" cy="3124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Carryover nitrate</a:t>
            </a:r>
          </a:p>
          <a:p>
            <a:r>
              <a:rPr lang="en-US" sz="4000" dirty="0" smtClean="0"/>
              <a:t>It is available to the next crop</a:t>
            </a:r>
          </a:p>
          <a:p>
            <a:r>
              <a:rPr lang="en-US" sz="4000" dirty="0" smtClean="0"/>
              <a:t>Nitrate is soluble.  It will move with water moving through the soil.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660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Exchangeable Ammonium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693025" cy="3124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Ammonium in the soil</a:t>
            </a:r>
          </a:p>
          <a:p>
            <a:r>
              <a:rPr lang="en-US" sz="4000" dirty="0" smtClean="0"/>
              <a:t>It is available to the next crop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3500" dirty="0" smtClean="0"/>
              <a:t>It will is held on the exchange 	complex until </a:t>
            </a:r>
            <a:r>
              <a:rPr lang="en-US" sz="3500" dirty="0" smtClean="0"/>
              <a:t>converted </a:t>
            </a:r>
            <a:r>
              <a:rPr lang="en-US" sz="3500" dirty="0" smtClean="0"/>
              <a:t>to nitrate 	or used by plants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484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Nitrogen Requirement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693025" cy="34290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Corn		1.1 lbs N/Bu</a:t>
            </a:r>
          </a:p>
          <a:p>
            <a:pPr eaLnBrk="1" hangingPunct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Wheat		2.4   lbs N/Bu</a:t>
            </a:r>
          </a:p>
          <a:p>
            <a:pPr eaLnBrk="1" hangingPunct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Milo		1.1   lbs N/Bu</a:t>
            </a:r>
          </a:p>
          <a:p>
            <a:pPr eaLnBrk="1" hangingPunct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Grass mix	35 	lbs N/Ton</a:t>
            </a:r>
          </a:p>
          <a:p>
            <a:pPr eaLnBrk="1" hangingPunct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Sunflower	50   lbs N/1000 lbs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532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1371600"/>
          </a:xfrm>
          <a:solidFill>
            <a:srgbClr val="002060"/>
          </a:solidFill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Suggested N Credits for Legume Crops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93025" cy="4038600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3600" dirty="0" smtClean="0"/>
              <a:t>		</a:t>
            </a:r>
            <a:r>
              <a:rPr lang="en-US" altLang="en-US" sz="3600" u="sng" dirty="0" smtClean="0"/>
              <a:t>	% Stand		lbs. N/A</a:t>
            </a:r>
          </a:p>
          <a:p>
            <a:pPr>
              <a:buFontTx/>
              <a:buNone/>
            </a:pPr>
            <a:r>
              <a:rPr lang="en-US" altLang="en-US" sz="3600" dirty="0" smtClean="0"/>
              <a:t>Alfalfa		100%		100</a:t>
            </a:r>
          </a:p>
          <a:p>
            <a:pPr>
              <a:buFontTx/>
              <a:buNone/>
            </a:pPr>
            <a:r>
              <a:rPr lang="en-US" altLang="en-US" sz="3600" dirty="0" smtClean="0"/>
              <a:t>				50%			  50</a:t>
            </a:r>
          </a:p>
          <a:p>
            <a:pPr>
              <a:buFontTx/>
              <a:buNone/>
            </a:pPr>
            <a:r>
              <a:rPr lang="en-US" altLang="en-US" sz="3600" dirty="0" smtClean="0"/>
              <a:t> 			less than 25%	        none</a:t>
            </a:r>
          </a:p>
          <a:p>
            <a:pPr>
              <a:buFontTx/>
              <a:buNone/>
            </a:pPr>
            <a:r>
              <a:rPr lang="en-US" altLang="en-US" sz="3600" dirty="0" smtClean="0"/>
              <a:t>Clovers &amp; Cover Crops	      50 - 80</a:t>
            </a:r>
          </a:p>
          <a:p>
            <a:pPr>
              <a:buFontTx/>
              <a:buNone/>
            </a:pPr>
            <a:r>
              <a:rPr lang="en-US" altLang="en-US" sz="3600" dirty="0" smtClean="0"/>
              <a:t>Soybeans				      40 - 60</a:t>
            </a:r>
          </a:p>
          <a:p>
            <a:pPr>
              <a:buFontTx/>
              <a:buNone/>
            </a:pPr>
            <a:endParaRPr lang="en-US" altLang="en-US" sz="3600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288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Nitrogen Recommendation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93025" cy="4114800"/>
          </a:xfrm>
          <a:noFill/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dirty="0" smtClean="0"/>
              <a:t>N lbs/A = (yield * N req.) - </a:t>
            </a:r>
          </a:p>
          <a:p>
            <a:pPr algn="ctr">
              <a:buFont typeface="Arial" charset="0"/>
              <a:buNone/>
            </a:pPr>
            <a:r>
              <a:rPr lang="en-US" sz="3600" dirty="0" smtClean="0"/>
              <a:t>Residual nitrate in 24 or 36</a:t>
            </a:r>
            <a:r>
              <a:rPr lang="en-US" sz="3600" dirty="0" smtClean="0"/>
              <a:t>” of soil </a:t>
            </a:r>
            <a:r>
              <a:rPr lang="en-US" sz="3600" dirty="0" smtClean="0"/>
              <a:t>–</a:t>
            </a:r>
          </a:p>
          <a:p>
            <a:pPr algn="ctr">
              <a:buFont typeface="Arial" charset="0"/>
              <a:buNone/>
            </a:pPr>
            <a:r>
              <a:rPr lang="en-US" sz="3600" dirty="0" smtClean="0"/>
              <a:t>Ammonium </a:t>
            </a:r>
            <a:r>
              <a:rPr lang="en-US" sz="3600" dirty="0" smtClean="0"/>
              <a:t>N in top 8” of soil </a:t>
            </a:r>
            <a:r>
              <a:rPr lang="en-US" sz="3600" dirty="0" smtClean="0"/>
              <a:t>-</a:t>
            </a:r>
          </a:p>
          <a:p>
            <a:pPr algn="ctr">
              <a:buFont typeface="Arial" charset="0"/>
              <a:buNone/>
            </a:pPr>
            <a:r>
              <a:rPr lang="en-US" sz="3600" dirty="0" smtClean="0"/>
              <a:t>Legume/cover crop credit -</a:t>
            </a:r>
          </a:p>
          <a:p>
            <a:pPr algn="ctr">
              <a:buFont typeface="Arial" charset="0"/>
              <a:buNone/>
            </a:pPr>
            <a:r>
              <a:rPr lang="en-US" sz="3600" dirty="0" smtClean="0"/>
              <a:t>Manure credit -</a:t>
            </a:r>
          </a:p>
          <a:p>
            <a:pPr algn="ctr">
              <a:buFont typeface="Arial" charset="0"/>
              <a:buNone/>
            </a:pPr>
            <a:r>
              <a:rPr lang="en-US" sz="3600" dirty="0" smtClean="0"/>
              <a:t>Irrigation water credit</a:t>
            </a:r>
          </a:p>
          <a:p>
            <a:pPr>
              <a:buFont typeface="Arial" charset="0"/>
              <a:buNone/>
            </a:pPr>
            <a:endParaRPr lang="en-US" sz="36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77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Nitrogen Recommendation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en-US" sz="9800" dirty="0" smtClean="0"/>
              <a:t>An Example</a:t>
            </a:r>
          </a:p>
          <a:p>
            <a:r>
              <a:rPr lang="en-US" altLang="en-US" sz="9800" dirty="0" smtClean="0"/>
              <a:t>Corn after Soybeans</a:t>
            </a:r>
          </a:p>
          <a:p>
            <a:r>
              <a:rPr lang="en-US" altLang="en-US" sz="9800" dirty="0" smtClean="0"/>
              <a:t>240 bu/A X 1.1 = 264 lbs of N required</a:t>
            </a:r>
          </a:p>
          <a:p>
            <a:r>
              <a:rPr lang="en-US" altLang="en-US" sz="9800" dirty="0" smtClean="0"/>
              <a:t>Subtract the following</a:t>
            </a:r>
          </a:p>
          <a:p>
            <a:pPr lvl="1"/>
            <a:r>
              <a:rPr lang="en-US" altLang="en-US" sz="9800" dirty="0" smtClean="0"/>
              <a:t>Top soil nitrate =   24 lbs of N (10 ppm NO3-N)</a:t>
            </a:r>
          </a:p>
          <a:p>
            <a:pPr lvl="1"/>
            <a:r>
              <a:rPr lang="en-US" altLang="en-US" sz="9800" dirty="0" smtClean="0"/>
              <a:t>Subsoil nitrate =    42 lbs of N (5 ppm in 8-36” soil)</a:t>
            </a:r>
          </a:p>
          <a:p>
            <a:pPr lvl="1"/>
            <a:r>
              <a:rPr lang="en-US" altLang="en-US" sz="9800" dirty="0" smtClean="0"/>
              <a:t>Past soybeans =     40 lbs of N</a:t>
            </a:r>
          </a:p>
          <a:p>
            <a:pPr lvl="1"/>
            <a:r>
              <a:rPr lang="en-US" altLang="en-US" sz="9800" dirty="0" smtClean="0"/>
              <a:t>Amount of N recommended = 158 lbs of N/A</a:t>
            </a:r>
          </a:p>
          <a:p>
            <a:endParaRPr lang="en-US" alt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864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40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533400"/>
            <a:ext cx="3581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Nitrogen - Corn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431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37160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609600" y="469900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b="1" dirty="0" smtClean="0">
              <a:solidFill>
                <a:srgbClr val="EEECE1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33400" y="2743200"/>
            <a:ext cx="8534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u="sng" dirty="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EEECE1"/>
                </a:solidFill>
              </a:rPr>
              <a:t>   </a:t>
            </a:r>
          </a:p>
        </p:txBody>
      </p:sp>
      <p:pic>
        <p:nvPicPr>
          <p:cNvPr id="128006" name="Picture 4" descr="C:\Users\Valued Customer\Pictures\2012-07-17 Western 7-15-12\Western 7-15-12 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" y="0"/>
            <a:ext cx="914400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616527" y="375227"/>
            <a:ext cx="8229600" cy="1143000"/>
          </a:xfrm>
          <a:prstGeom prst="rect">
            <a:avLst/>
          </a:prstGeom>
          <a:noFill/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00"/>
                </a:solidFill>
              </a:rPr>
              <a:t>Nutrient Crop Removal, lbs/Bu</a:t>
            </a:r>
          </a:p>
          <a:p>
            <a:r>
              <a:rPr lang="en-US" b="1" dirty="0">
                <a:solidFill>
                  <a:srgbClr val="000000"/>
                </a:solidFill>
              </a:rPr>
              <a:t>CORN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514600"/>
            <a:ext cx="80010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5462" y="1518227"/>
            <a:ext cx="7613073" cy="324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u="sng" dirty="0">
                <a:solidFill>
                  <a:schemeClr val="bg1"/>
                </a:solidFill>
              </a:rPr>
              <a:t>Nutrient	    	             lb/bu    </a:t>
            </a:r>
            <a:r>
              <a:rPr lang="en-US" sz="3600" b="1" u="sng" dirty="0" smtClean="0">
                <a:solidFill>
                  <a:schemeClr val="bg1"/>
                </a:solidFill>
              </a:rPr>
              <a:t>240 </a:t>
            </a:r>
            <a:r>
              <a:rPr lang="en-US" sz="3600" b="1" u="sng" dirty="0">
                <a:solidFill>
                  <a:schemeClr val="bg1"/>
                </a:solidFill>
              </a:rPr>
              <a:t>bu/A</a:t>
            </a:r>
            <a:r>
              <a:rPr lang="en-US" sz="3600" b="1" dirty="0">
                <a:solidFill>
                  <a:schemeClr val="bg1"/>
                </a:solidFill>
              </a:rPr>
              <a:t>	</a:t>
            </a: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Nitrogen,	N		      </a:t>
            </a:r>
            <a:r>
              <a:rPr lang="en-US" sz="3600" b="1" dirty="0" smtClean="0">
                <a:solidFill>
                  <a:schemeClr val="bg1"/>
                </a:solidFill>
              </a:rPr>
              <a:t>0.67</a:t>
            </a:r>
            <a:r>
              <a:rPr lang="en-US" sz="3600" b="1" dirty="0">
                <a:solidFill>
                  <a:schemeClr val="bg1"/>
                </a:solidFill>
              </a:rPr>
              <a:t>	     </a:t>
            </a:r>
            <a:r>
              <a:rPr lang="en-US" sz="3600" b="1" dirty="0" smtClean="0">
                <a:solidFill>
                  <a:schemeClr val="bg1"/>
                </a:solidFill>
              </a:rPr>
              <a:t> 161</a:t>
            </a:r>
            <a:r>
              <a:rPr lang="en-US" sz="3600" b="1" dirty="0">
                <a:solidFill>
                  <a:schemeClr val="bg1"/>
                </a:solidFill>
              </a:rPr>
              <a:t>	</a:t>
            </a: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Phosphorus, P2O5      </a:t>
            </a:r>
            <a:r>
              <a:rPr lang="en-US" sz="3600" b="1" dirty="0" smtClean="0">
                <a:solidFill>
                  <a:schemeClr val="bg1"/>
                </a:solidFill>
              </a:rPr>
              <a:t> 0.35      </a:t>
            </a:r>
            <a:r>
              <a:rPr lang="en-US" sz="3600" b="1" dirty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84</a:t>
            </a:r>
            <a:endParaRPr lang="en-US" sz="3600" b="1" dirty="0">
              <a:solidFill>
                <a:schemeClr val="bg1"/>
              </a:solidFill>
            </a:endParaRP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Potassium, K2O	      </a:t>
            </a:r>
            <a:r>
              <a:rPr lang="en-US" sz="3600" b="1" dirty="0" smtClean="0">
                <a:solidFill>
                  <a:schemeClr val="bg1"/>
                </a:solidFill>
              </a:rPr>
              <a:t>0.25</a:t>
            </a:r>
            <a:r>
              <a:rPr lang="en-US" sz="3600" b="1" dirty="0">
                <a:solidFill>
                  <a:schemeClr val="bg1"/>
                </a:solidFill>
              </a:rPr>
              <a:t>		6</a:t>
            </a:r>
            <a:r>
              <a:rPr lang="en-US" sz="3600" b="1" dirty="0" smtClean="0">
                <a:solidFill>
                  <a:schemeClr val="bg1"/>
                </a:solidFill>
              </a:rPr>
              <a:t>0</a:t>
            </a:r>
            <a:endParaRPr lang="en-US" sz="3600" b="1" dirty="0">
              <a:solidFill>
                <a:schemeClr val="bg1"/>
              </a:solidFill>
            </a:endParaRP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Sulfur, S		      	      </a:t>
            </a:r>
            <a:r>
              <a:rPr lang="en-US" sz="3600" b="1" dirty="0" smtClean="0">
                <a:solidFill>
                  <a:schemeClr val="bg1"/>
                </a:solidFill>
              </a:rPr>
              <a:t>0.08</a:t>
            </a:r>
            <a:r>
              <a:rPr lang="en-US" sz="3600" b="1" dirty="0">
                <a:solidFill>
                  <a:schemeClr val="bg1"/>
                </a:solidFill>
              </a:rPr>
              <a:t>		</a:t>
            </a:r>
            <a:r>
              <a:rPr lang="en-US" sz="3600" b="1" dirty="0" smtClean="0">
                <a:solidFill>
                  <a:schemeClr val="bg1"/>
                </a:solidFill>
              </a:rPr>
              <a:t>22</a:t>
            </a:r>
            <a:endParaRPr lang="en-US" sz="3600" b="1" dirty="0">
              <a:solidFill>
                <a:schemeClr val="bg1"/>
              </a:solidFill>
            </a:endParaRP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Zinc, Zn		             0.001	         </a:t>
            </a:r>
            <a:r>
              <a:rPr lang="en-US" sz="3600" b="1" dirty="0" smtClean="0">
                <a:solidFill>
                  <a:schemeClr val="bg1"/>
                </a:solidFill>
              </a:rPr>
              <a:t>0.24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Timing N Application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application</a:t>
            </a:r>
          </a:p>
          <a:p>
            <a:pPr lvl="1"/>
            <a:r>
              <a:rPr lang="en-US" dirty="0" smtClean="0"/>
              <a:t> Portion before planting, maybe with herbicide</a:t>
            </a:r>
          </a:p>
          <a:p>
            <a:pPr lvl="1"/>
            <a:r>
              <a:rPr lang="en-US" dirty="0" smtClean="0"/>
              <a:t>Some at planting</a:t>
            </a:r>
          </a:p>
          <a:p>
            <a:pPr lvl="1"/>
            <a:r>
              <a:rPr lang="en-US" dirty="0" smtClean="0"/>
              <a:t>Some side-dress</a:t>
            </a:r>
          </a:p>
          <a:p>
            <a:pPr lvl="1"/>
            <a:r>
              <a:rPr lang="en-US" dirty="0" smtClean="0"/>
              <a:t>Late season if possible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27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altLang="en-US" sz="3200" b="1" dirty="0" smtClean="0">
                <a:solidFill>
                  <a:schemeClr val="bg2"/>
                </a:solidFill>
              </a:rPr>
              <a:t>Rock Phosphate Reactions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20000" cy="4572000"/>
          </a:xfrm>
          <a:noFill/>
        </p:spPr>
        <p:txBody>
          <a:bodyPr/>
          <a:lstStyle/>
          <a:p>
            <a:pPr>
              <a:lnSpc>
                <a:spcPct val="60000"/>
              </a:lnSpc>
              <a:buFont typeface="Arial" charset="0"/>
              <a:buNone/>
            </a:pPr>
            <a:endParaRPr lang="en-US" altLang="en-US" sz="2800" dirty="0" smtClean="0"/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en-US" altLang="en-US" dirty="0" smtClean="0"/>
              <a:t>Phosphoric Acid 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en-US" altLang="en-US" sz="2800" dirty="0" smtClean="0"/>
              <a:t>	Rock Phosphate + Extra Sulfuric Acid </a:t>
            </a:r>
            <a:r>
              <a:rPr lang="en-US" altLang="en-US" sz="2800" dirty="0" smtClean="0">
                <a:latin typeface="Symbol" pitchFamily="18" charset="2"/>
              </a:rPr>
              <a:t>---&gt;</a:t>
            </a:r>
            <a:endParaRPr lang="en-US" altLang="en-US" sz="2800" dirty="0" smtClean="0"/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en-US" altLang="en-US" sz="2800" dirty="0" smtClean="0"/>
              <a:t>    CaSO</a:t>
            </a:r>
            <a:r>
              <a:rPr lang="en-US" altLang="en-US" sz="2800" baseline="-25000" dirty="0" smtClean="0"/>
              <a:t>4</a:t>
            </a:r>
            <a:r>
              <a:rPr lang="en-US" altLang="en-US" sz="2800" dirty="0" smtClean="0"/>
              <a:t>    +    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PO</a:t>
            </a:r>
            <a:r>
              <a:rPr lang="en-US" altLang="en-US" sz="2800" baseline="-25000" dirty="0" smtClean="0"/>
              <a:t>4</a:t>
            </a:r>
            <a:endParaRPr lang="en-US" altLang="en-US" sz="2800" dirty="0" smtClean="0"/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en-US" altLang="en-US" sz="2800" dirty="0" smtClean="0"/>
              <a:t>    (</a:t>
            </a:r>
            <a:r>
              <a:rPr lang="en-US" altLang="en-US" sz="2400" dirty="0" smtClean="0"/>
              <a:t>Gypsum)    (Phosphoric Acid)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en-US" altLang="en-US" sz="2400" dirty="0"/>
              <a:t>	</a:t>
            </a:r>
            <a:r>
              <a:rPr lang="en-US" altLang="en-US" sz="2800" dirty="0" smtClean="0"/>
              <a:t>Called green acid because of impurities in the acid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endParaRPr lang="en-US" altLang="en-US" sz="2400" dirty="0" smtClean="0"/>
          </a:p>
          <a:p>
            <a:pPr>
              <a:lnSpc>
                <a:spcPct val="60000"/>
              </a:lnSpc>
              <a:buNone/>
            </a:pPr>
            <a:r>
              <a:rPr lang="en-US" altLang="en-US" dirty="0"/>
              <a:t>Electric Furnace Phosphorus </a:t>
            </a:r>
            <a:r>
              <a:rPr lang="en-US" altLang="en-US" dirty="0" smtClean="0"/>
              <a:t>Acid</a:t>
            </a:r>
          </a:p>
          <a:p>
            <a:pPr>
              <a:lnSpc>
                <a:spcPct val="60000"/>
              </a:lnSpc>
              <a:buNone/>
            </a:pPr>
            <a:r>
              <a:rPr lang="en-US" altLang="en-US" dirty="0"/>
              <a:t>	</a:t>
            </a:r>
            <a:r>
              <a:rPr lang="en-US" altLang="en-US" sz="2800" dirty="0" smtClean="0"/>
              <a:t>Burn rock phosphate</a:t>
            </a:r>
          </a:p>
          <a:p>
            <a:pPr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Collect phosphate gas in water to form “food grade phosphoric acid”</a:t>
            </a:r>
            <a:endParaRPr lang="en-US" altLang="en-US" sz="2800" dirty="0"/>
          </a:p>
          <a:p>
            <a:pPr>
              <a:lnSpc>
                <a:spcPct val="60000"/>
              </a:lnSpc>
              <a:buFont typeface="Arial" charset="0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428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altLang="en-US" sz="3200" b="1" dirty="0" smtClean="0">
                <a:solidFill>
                  <a:schemeClr val="bg2"/>
                </a:solidFill>
              </a:rPr>
              <a:t>Monoammonium Phosphate </a:t>
            </a:r>
            <a:br>
              <a:rPr lang="en-US" altLang="en-US" sz="3200" b="1" dirty="0" smtClean="0">
                <a:solidFill>
                  <a:schemeClr val="bg2"/>
                </a:solidFill>
              </a:rPr>
            </a:br>
            <a:r>
              <a:rPr lang="en-US" altLang="en-US" sz="3200" b="1" dirty="0" smtClean="0">
                <a:solidFill>
                  <a:schemeClr val="bg2"/>
                </a:solidFill>
              </a:rPr>
              <a:t>MAP 11-52-0 (Dry granules)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1828800"/>
            <a:ext cx="7010400" cy="4114800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dirty="0" smtClean="0"/>
              <a:t>NH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+ H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PO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Symbol" pitchFamily="18" charset="2"/>
              </a:rPr>
              <a:t>---&gt;</a:t>
            </a:r>
            <a:r>
              <a:rPr lang="en-US" altLang="en-US" dirty="0" smtClean="0"/>
              <a:t> NH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PO</a:t>
            </a:r>
            <a:r>
              <a:rPr lang="en-US" altLang="en-US" baseline="-25000" dirty="0" smtClean="0"/>
              <a:t>4</a:t>
            </a:r>
            <a:endParaRPr lang="en-US" altLang="en-US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dirty="0" smtClean="0"/>
              <a:t>Nitrogen (N) - 12%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dirty="0" smtClean="0"/>
              <a:t>Hydrogen (H) - 5%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dirty="0" smtClean="0"/>
              <a:t>Oxygen (O) - 56 %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dirty="0" smtClean="0"/>
              <a:t>Phosphorus (P) - 27%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en-US" dirty="0" smtClean="0"/>
              <a:t>27% P * 2.29 = 62% P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5</a:t>
            </a:r>
            <a:endParaRPr lang="en-US" altLang="en-US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dirty="0" smtClean="0"/>
              <a:t>There are impurities in the green phosphoric acid that </a:t>
            </a:r>
            <a:r>
              <a:rPr lang="en-US" altLang="en-US" dirty="0" smtClean="0"/>
              <a:t>lowers N to 11 % and </a:t>
            </a:r>
            <a:r>
              <a:rPr lang="en-US" altLang="en-US" dirty="0" smtClean="0"/>
              <a:t>P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5</a:t>
            </a:r>
            <a:r>
              <a:rPr lang="en-US" altLang="en-US" dirty="0" smtClean="0"/>
              <a:t> to 52% for MAP.  </a:t>
            </a:r>
          </a:p>
        </p:txBody>
      </p:sp>
    </p:spTree>
    <p:extLst>
      <p:ext uri="{BB962C8B-B14F-4D97-AF65-F5344CB8AC3E}">
        <p14:creationId xmlns:p14="http://schemas.microsoft.com/office/powerpoint/2010/main" val="10353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/>
            </a:r>
            <a:br>
              <a:rPr lang="en-US" altLang="en-US" sz="3200" b="1" dirty="0" smtClean="0">
                <a:solidFill>
                  <a:schemeClr val="tx1"/>
                </a:solidFill>
              </a:rPr>
            </a:br>
            <a:r>
              <a:rPr lang="en-US" altLang="en-US" sz="3200" b="1" dirty="0" smtClean="0">
                <a:solidFill>
                  <a:schemeClr val="bg2"/>
                </a:solidFill>
              </a:rPr>
              <a:t>Ammonium Polyphosphates</a:t>
            </a:r>
            <a:br>
              <a:rPr lang="en-US" altLang="en-US" sz="3200" b="1" dirty="0" smtClean="0">
                <a:solidFill>
                  <a:schemeClr val="bg2"/>
                </a:solidFill>
              </a:rPr>
            </a:br>
            <a:r>
              <a:rPr lang="en-US" altLang="en-US" sz="3200" b="1" dirty="0" smtClean="0">
                <a:solidFill>
                  <a:schemeClr val="bg2"/>
                </a:solidFill>
              </a:rPr>
              <a:t>10-34-0 (Fluid fertilizer)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60425" y="1951038"/>
            <a:ext cx="7423150" cy="4525962"/>
          </a:xfrm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/>
              <a:t>NH3 + </a:t>
            </a:r>
            <a:r>
              <a:rPr lang="en-US" altLang="en-US" dirty="0" smtClean="0"/>
              <a:t>Super phosphoric </a:t>
            </a:r>
            <a:r>
              <a:rPr lang="en-US" altLang="en-US" dirty="0" smtClean="0"/>
              <a:t>Acid = several phosphate compounds, for example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(NH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)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HP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7</a:t>
            </a:r>
            <a:r>
              <a:rPr lang="en-US" altLang="en-US" dirty="0" smtClean="0"/>
              <a:t>  (NH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)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P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10</a:t>
            </a:r>
            <a:r>
              <a:rPr lang="en-US" altLang="en-US" dirty="0" smtClean="0"/>
              <a:t>   NH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PO</a:t>
            </a:r>
            <a:r>
              <a:rPr lang="en-US" altLang="en-US" baseline="-25000" dirty="0" smtClean="0"/>
              <a:t>4</a:t>
            </a:r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  <a:p>
            <a:pPr>
              <a:buFont typeface="Arial" charset="0"/>
              <a:buNone/>
            </a:pPr>
            <a:r>
              <a:rPr lang="en-US" altLang="en-US" dirty="0" smtClean="0"/>
              <a:t>65-70% Polyphosphate and 30-35% Orthophosphate</a:t>
            </a:r>
          </a:p>
        </p:txBody>
      </p:sp>
    </p:spTree>
    <p:extLst>
      <p:ext uri="{BB962C8B-B14F-4D97-AF65-F5344CB8AC3E}">
        <p14:creationId xmlns:p14="http://schemas.microsoft.com/office/powerpoint/2010/main" val="6317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altLang="en-US" sz="3200" b="1" dirty="0" smtClean="0">
                <a:solidFill>
                  <a:schemeClr val="bg2"/>
                </a:solidFill>
              </a:rPr>
              <a:t>Phosphate Forms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63650" y="1600200"/>
            <a:ext cx="7423150" cy="4525963"/>
          </a:xfrm>
          <a:noFill/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altLang="en-US" dirty="0" smtClean="0"/>
              <a:t>Orthophosphate = PO</a:t>
            </a:r>
            <a:r>
              <a:rPr lang="en-US" altLang="en-US" baseline="-25000" dirty="0" smtClean="0"/>
              <a:t>4</a:t>
            </a:r>
            <a:endParaRPr lang="en-US" altLang="en-US" dirty="0" smtClean="0"/>
          </a:p>
          <a:p>
            <a:pPr>
              <a:buFont typeface="Arial" charset="0"/>
              <a:buNone/>
            </a:pPr>
            <a:r>
              <a:rPr lang="en-US" altLang="en-US" dirty="0" smtClean="0"/>
              <a:t>Polyphosphate is made by heating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	2H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PO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+ Heat ---&gt; H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P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7</a:t>
            </a:r>
            <a:r>
              <a:rPr lang="en-US" altLang="en-US" dirty="0" smtClean="0"/>
              <a:t> +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When applied to the </a:t>
            </a:r>
            <a:r>
              <a:rPr lang="en-US" altLang="en-US" dirty="0" smtClean="0"/>
              <a:t>soil, </a:t>
            </a:r>
            <a:r>
              <a:rPr lang="en-US" altLang="en-US" dirty="0" smtClean="0"/>
              <a:t>oxygen from water breaks the poly bond by hydrolysis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Hydrolysis 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	H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P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7</a:t>
            </a:r>
            <a:r>
              <a:rPr lang="en-US" altLang="en-US" dirty="0" smtClean="0"/>
              <a:t> +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---&gt; 2H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PO</a:t>
            </a:r>
            <a:r>
              <a:rPr lang="en-US" altLang="en-US" baseline="-250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025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Phosphorus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Phosphorus is attached to soil particles and does not move very far in the soil from year to year.   </a:t>
            </a:r>
          </a:p>
          <a:p>
            <a:r>
              <a:rPr lang="en-US" dirty="0" smtClean="0"/>
              <a:t>Yes, phosphorus does move in the soil.  About 0.75 of an inch per year for silt loam soils and about 2 inches in sandy soils.</a:t>
            </a:r>
          </a:p>
          <a:p>
            <a:r>
              <a:rPr lang="en-US" dirty="0" smtClean="0"/>
              <a:t>Phosphorus is not fixed but remains available for future use by plants.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144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/>
          </p:cNvGraphicFramePr>
          <p:nvPr/>
        </p:nvGraphicFramePr>
        <p:xfrm>
          <a:off x="0" y="0"/>
          <a:ext cx="9142413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Photo Editor Photo" r:id="rId3" imgW="7771429" imgH="5161905" progId="MSPhotoEd.3">
                  <p:embed/>
                </p:oleObj>
              </mc:Choice>
              <mc:Fallback>
                <p:oleObj name="Photo Editor Photo" r:id="rId3" imgW="7771429" imgH="5161905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413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4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4478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Soil Phosphorus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Mehlich 3 or Bray P1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693025" cy="3733800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600" dirty="0" smtClean="0"/>
              <a:t>For 150 bu/A corn : 25 ppm P</a:t>
            </a:r>
          </a:p>
          <a:p>
            <a:pPr marL="0" indent="0">
              <a:buNone/>
            </a:pPr>
            <a:endParaRPr lang="en-US" sz="4600" dirty="0" smtClean="0"/>
          </a:p>
          <a:p>
            <a:pPr marL="0" indent="0">
              <a:buNone/>
            </a:pPr>
            <a:r>
              <a:rPr lang="en-US" sz="4600" dirty="0" smtClean="0"/>
              <a:t>For  250 bu/A corn: 40 ppm P</a:t>
            </a:r>
          </a:p>
          <a:p>
            <a:pPr marL="0" indent="0">
              <a:buNone/>
            </a:pPr>
            <a:endParaRPr lang="en-US" sz="4600" dirty="0" smtClean="0"/>
          </a:p>
          <a:p>
            <a:pPr marL="0" indent="0">
              <a:buNone/>
            </a:pPr>
            <a:r>
              <a:rPr lang="en-US" sz="4600" dirty="0" smtClean="0"/>
              <a:t>Above 50 ppm P </a:t>
            </a:r>
          </a:p>
          <a:p>
            <a:pPr marL="0" indent="0">
              <a:buNone/>
            </a:pPr>
            <a:r>
              <a:rPr lang="en-US" sz="4600" dirty="0"/>
              <a:t>	</a:t>
            </a:r>
            <a:r>
              <a:rPr lang="en-US" sz="4600" dirty="0" smtClean="0"/>
              <a:t>No phosphate fertilizer is needed</a:t>
            </a:r>
            <a:endParaRPr lang="en-US" sz="4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11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lIns="90488" tIns="44450" rIns="90488" bIns="44450"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Phosphorus Recommendations 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3025" cy="45720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dirty="0" smtClean="0"/>
              <a:t>Bray P-1 / Mehlich P-3</a:t>
            </a:r>
          </a:p>
          <a:p>
            <a:pPr eaLnBrk="1" hangingPunct="1">
              <a:buFontTx/>
              <a:buNone/>
            </a:pPr>
            <a:r>
              <a:rPr lang="en-US" u="sng" dirty="0" smtClean="0"/>
              <a:t>Soil test ppm P	</a:t>
            </a:r>
            <a:r>
              <a:rPr lang="en-US" u="sng" dirty="0"/>
              <a:t> </a:t>
            </a:r>
            <a:r>
              <a:rPr lang="en-US" u="sng" dirty="0" smtClean="0"/>
              <a:t>   Rating         lbs P2O5/A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0-5		    Very Low	60-140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6-12		     Low		35-75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13-25	     Medium	20-45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26-50	     High		0-30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51+		     Very High	None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2211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pic>
        <p:nvPicPr>
          <p:cNvPr id="174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24000" y="1219200"/>
            <a:ext cx="3047206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48" charset="-128"/>
              </a:rPr>
              <a:t>Phosphorus Corn</a:t>
            </a:r>
          </a:p>
        </p:txBody>
      </p:sp>
    </p:spTree>
    <p:extLst>
      <p:ext uri="{BB962C8B-B14F-4D97-AF65-F5344CB8AC3E}">
        <p14:creationId xmlns:p14="http://schemas.microsoft.com/office/powerpoint/2010/main" val="38891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609600" y="469900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b="1" dirty="0" smtClean="0">
              <a:solidFill>
                <a:srgbClr val="EEECE1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33400" y="2743200"/>
            <a:ext cx="8534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u="sng" dirty="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EEECE1"/>
                </a:solidFill>
              </a:rPr>
              <a:t>   </a:t>
            </a:r>
          </a:p>
        </p:txBody>
      </p:sp>
      <p:pic>
        <p:nvPicPr>
          <p:cNvPr id="128006" name="Picture 4" descr="C:\Users\Valued Customer\Pictures\2012-07-17 Western 7-15-12\Western 7-15-12 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2" y="70971"/>
            <a:ext cx="9182100" cy="594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616527" y="375227"/>
            <a:ext cx="8229600" cy="1143000"/>
          </a:xfrm>
          <a:prstGeom prst="rect">
            <a:avLst/>
          </a:prstGeom>
          <a:noFill/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00"/>
                </a:solidFill>
              </a:rPr>
              <a:t>Nutrient Crop Removal, lbs/Bu</a:t>
            </a:r>
          </a:p>
          <a:p>
            <a:r>
              <a:rPr lang="en-US" b="1" dirty="0">
                <a:solidFill>
                  <a:srgbClr val="000000"/>
                </a:solidFill>
              </a:rPr>
              <a:t>CORN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921" y="1518227"/>
            <a:ext cx="74676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u="sng" dirty="0">
                <a:solidFill>
                  <a:schemeClr val="bg1"/>
                </a:solidFill>
              </a:rPr>
              <a:t>Nutrient	    	             lb/bu 	</a:t>
            </a:r>
            <a:r>
              <a:rPr lang="en-US" sz="3200" b="1" u="sng" dirty="0" smtClean="0">
                <a:solidFill>
                  <a:schemeClr val="bg1"/>
                </a:solidFill>
              </a:rPr>
              <a:t>240 bu/A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Chloride			 </a:t>
            </a:r>
            <a:r>
              <a:rPr lang="en-US" sz="3200" b="1" dirty="0" smtClean="0">
                <a:solidFill>
                  <a:schemeClr val="bg1"/>
                </a:solidFill>
              </a:rPr>
              <a:t>0.024</a:t>
            </a:r>
            <a:r>
              <a:rPr lang="en-US" sz="3200" b="1" dirty="0">
                <a:solidFill>
                  <a:schemeClr val="bg1"/>
                </a:solidFill>
              </a:rPr>
              <a:t>	     </a:t>
            </a:r>
            <a:r>
              <a:rPr lang="en-US" sz="3200" dirty="0" smtClean="0">
                <a:solidFill>
                  <a:schemeClr val="bg1"/>
                </a:solidFill>
              </a:rPr>
              <a:t>5.8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Manganese		 0.0006	     </a:t>
            </a:r>
            <a:r>
              <a:rPr lang="en-US" sz="3200" b="1" dirty="0" smtClean="0">
                <a:solidFill>
                  <a:schemeClr val="bg1"/>
                </a:solidFill>
              </a:rPr>
              <a:t>0.14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Iron				 0.0012	     </a:t>
            </a:r>
            <a:r>
              <a:rPr lang="en-US" sz="3200" b="1" dirty="0" smtClean="0">
                <a:solidFill>
                  <a:schemeClr val="bg1"/>
                </a:solidFill>
              </a:rPr>
              <a:t>0.29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Copper		         </a:t>
            </a:r>
            <a:r>
              <a:rPr lang="en-US" sz="3200" b="1" dirty="0" smtClean="0">
                <a:solidFill>
                  <a:schemeClr val="bg1"/>
                </a:solidFill>
              </a:rPr>
              <a:t>0.0004</a:t>
            </a:r>
            <a:r>
              <a:rPr lang="en-US" sz="3200" b="1" dirty="0">
                <a:solidFill>
                  <a:schemeClr val="bg1"/>
                </a:solidFill>
              </a:rPr>
              <a:t>	     </a:t>
            </a:r>
            <a:r>
              <a:rPr lang="en-US" sz="3200" b="1" dirty="0" smtClean="0">
                <a:solidFill>
                  <a:schemeClr val="bg1"/>
                </a:solidFill>
              </a:rPr>
              <a:t>0.10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Boron		      	 0.0006	     </a:t>
            </a:r>
            <a:r>
              <a:rPr lang="en-US" sz="3200" b="1" dirty="0" smtClean="0">
                <a:solidFill>
                  <a:schemeClr val="bg1"/>
                </a:solidFill>
              </a:rPr>
              <a:t>0.14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Molybdenum           </a:t>
            </a:r>
            <a:r>
              <a:rPr lang="en-US" sz="3200" b="1" dirty="0" smtClean="0">
                <a:solidFill>
                  <a:schemeClr val="bg1"/>
                </a:solidFill>
              </a:rPr>
              <a:t>0.00001</a:t>
            </a:r>
            <a:r>
              <a:rPr lang="en-US" sz="3200" b="1" dirty="0">
                <a:solidFill>
                  <a:schemeClr val="bg1"/>
                </a:solidFill>
              </a:rPr>
              <a:t>	     0.002</a:t>
            </a:r>
          </a:p>
        </p:txBody>
      </p:sp>
    </p:spTree>
    <p:extLst>
      <p:ext uri="{BB962C8B-B14F-4D97-AF65-F5344CB8AC3E}">
        <p14:creationId xmlns:p14="http://schemas.microsoft.com/office/powerpoint/2010/main" val="29548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/>
            </a:r>
            <a:br>
              <a:rPr lang="en-US" altLang="en-US" sz="3200" b="1" dirty="0" smtClean="0">
                <a:solidFill>
                  <a:schemeClr val="tx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>Potassium Chloride</a:t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>KCL (Dry granules)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63650" y="1981200"/>
            <a:ext cx="7423150" cy="4525963"/>
          </a:xfrm>
          <a:noFill/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en-US" dirty="0" smtClean="0"/>
              <a:t>Potassium (K) - 52%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en-US" dirty="0" smtClean="0"/>
              <a:t>Chloride (Cl) - 48%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en-US" dirty="0" smtClean="0"/>
              <a:t>52% K * 1.2 = 62% K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</a:p>
          <a:p>
            <a:pPr>
              <a:buFont typeface="Arial" charset="0"/>
              <a:buNone/>
            </a:pPr>
            <a:endParaRPr lang="en-US" altLang="en-US" dirty="0" smtClean="0"/>
          </a:p>
          <a:p>
            <a:pPr>
              <a:buFont typeface="Arial" charset="0"/>
              <a:buNone/>
            </a:pPr>
            <a:r>
              <a:rPr lang="en-US" altLang="en-US" dirty="0" smtClean="0"/>
              <a:t>Red crystals have iron impurities resulting in 0 - 0 </a:t>
            </a:r>
            <a:r>
              <a:rPr lang="en-US" altLang="en-US" dirty="0"/>
              <a:t>-</a:t>
            </a:r>
            <a:r>
              <a:rPr lang="en-US" altLang="en-US" dirty="0" smtClean="0"/>
              <a:t> 60 - 45Cl  </a:t>
            </a:r>
          </a:p>
        </p:txBody>
      </p:sp>
    </p:spTree>
    <p:extLst>
      <p:ext uri="{BB962C8B-B14F-4D97-AF65-F5344CB8AC3E}">
        <p14:creationId xmlns:p14="http://schemas.microsoft.com/office/powerpoint/2010/main" val="9645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/>
          </p:cNvGraphicFramePr>
          <p:nvPr/>
        </p:nvGraphicFramePr>
        <p:xfrm>
          <a:off x="0" y="0"/>
          <a:ext cx="9142413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Photo Editor Photo" r:id="rId3" imgW="7257143" imgH="4800000" progId="MSPhotoEd.3">
                  <p:embed/>
                </p:oleObj>
              </mc:Choice>
              <mc:Fallback>
                <p:oleObj name="Photo Editor Photo" r:id="rId3" imgW="7257143" imgH="4800000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413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2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Exchangeable Soil Potassium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000" dirty="0" smtClean="0"/>
              <a:t>150 bu/A corn:  160 ppm K</a:t>
            </a:r>
          </a:p>
          <a:p>
            <a:endParaRPr lang="en-US" sz="4000" dirty="0" smtClean="0"/>
          </a:p>
          <a:p>
            <a:r>
              <a:rPr lang="en-US" sz="4000" dirty="0" smtClean="0"/>
              <a:t>250 bu/A corn:  200 ppm </a:t>
            </a:r>
            <a:r>
              <a:rPr lang="en-US" sz="4000" dirty="0" smtClean="0"/>
              <a:t>K</a:t>
            </a:r>
          </a:p>
          <a:p>
            <a:endParaRPr lang="en-US" sz="4000" dirty="0" smtClean="0"/>
          </a:p>
          <a:p>
            <a:r>
              <a:rPr lang="en-US" sz="4000" dirty="0" smtClean="0"/>
              <a:t>How much higher should K go for 300+ bu/A?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108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lIns="90488" tIns="44450" rIns="90488" bIns="44450"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Potassium Recommendations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3025" cy="43434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u="sng" dirty="0" smtClean="0"/>
              <a:t>Soil Test ppm K </a:t>
            </a:r>
            <a:r>
              <a:rPr lang="en-US" u="sng" dirty="0"/>
              <a:t>	</a:t>
            </a:r>
            <a:r>
              <a:rPr lang="en-US" u="sng" dirty="0" smtClean="0"/>
              <a:t>Rating	     lbs K2O/A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0-40		     Very Low	90-200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41-80		     Low		 50-120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81-120		     Medium	 25-60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121 - 200	     High		   0-35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201+		     Very High	 None	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839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24000" y="1752600"/>
            <a:ext cx="27432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48" charset="-128"/>
              </a:rPr>
              <a:t>Potassium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48" charset="-128"/>
              </a:rPr>
              <a:t> Corn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75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lIns="90488" tIns="44450" rIns="90488" bIns="44450"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Sulfur Soil Test, Ca-P Extractable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3025" cy="4038600"/>
          </a:xfrm>
          <a:noFill/>
        </p:spPr>
        <p:txBody>
          <a:bodyPr lIns="90488" tIns="44450" rIns="90488" bIns="44450"/>
          <a:lstStyle/>
          <a:p>
            <a:pPr algn="ctr" eaLnBrk="1" hangingPunct="1">
              <a:buFontTx/>
              <a:buNone/>
            </a:pPr>
            <a:r>
              <a:rPr lang="en-US" u="sng" dirty="0" smtClean="0"/>
              <a:t>Soil Test ppm S	</a:t>
            </a:r>
            <a:r>
              <a:rPr lang="en-US" u="sng" dirty="0" smtClean="0"/>
              <a:t>Rating for </a:t>
            </a:r>
            <a:r>
              <a:rPr lang="en-US" u="sng" smtClean="0"/>
              <a:t>high yields 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	0-4			Very Low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5-9			Low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10-15		Medium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16-21		High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22+			Very High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71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Sulfur Requirement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3025" cy="3962400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600" u="sng" dirty="0" smtClean="0"/>
              <a:t>Crop			Yield Unit		LBS of S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Corn 		Bushel		0.22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Soybean 	  	Bushel		0.25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Wheat		Bushel		0.32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Alfalfa		Ton			5.0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Grass		Ton			3.0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506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1600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Sulfur Recommendation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693025" cy="3429000"/>
          </a:xfrm>
          <a:noFill/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600" b="1" u="sng" dirty="0" smtClean="0"/>
              <a:t>Corn at 240 bu/A Yield Goal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Sulfur Requirement is  0.22 lb S/bu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Total S Required is 53 lbs/A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Sulfate Soil Test is 14 ppm 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14 ppm X 0.3 X 8 inches = 34 lbs S/A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S fertilizer = 19 lbs of S/A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Recommendation is 28 lbs S/A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119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524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Calcium, Magnesium, and Sodium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93025" cy="4038600"/>
          </a:xfrm>
        </p:spPr>
        <p:txBody>
          <a:bodyPr/>
          <a:lstStyle/>
          <a:p>
            <a:r>
              <a:rPr lang="en-US" dirty="0" smtClean="0"/>
              <a:t>Part of the base saturation.  % K, %Ca, %Mg, and % Na should add up to 70 % or greater</a:t>
            </a:r>
          </a:p>
          <a:p>
            <a:r>
              <a:rPr lang="en-US" dirty="0" smtClean="0"/>
              <a:t>Hydrogen.  H should be less than 30 %.</a:t>
            </a:r>
          </a:p>
          <a:p>
            <a:r>
              <a:rPr lang="en-US" dirty="0" smtClean="0"/>
              <a:t>If sodium (Na) percentage is greater than 5% there is a problem.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206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Calcium:Magnesium Ratio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95021"/>
            <a:ext cx="7543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 summary, the Ca:Mg ratio concept is unproven and should not be used as a basis for fertilization or liming practices.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Having sufficient levels of Ca and Mg is the proper method of evaluation.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rather than trying to manipulate ratios.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100-0007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3"/>
            <a:ext cx="91440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1039813" y="42863"/>
            <a:ext cx="676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3300"/>
                </a:solidFill>
              </a:rPr>
              <a:t>Crop Nutrient Removal, lbs/bu</a:t>
            </a:r>
          </a:p>
          <a:p>
            <a:pPr algn="ctr"/>
            <a:r>
              <a:rPr lang="en-US" sz="3600" b="1" dirty="0">
                <a:solidFill>
                  <a:srgbClr val="003300"/>
                </a:solidFill>
              </a:rPr>
              <a:t>SOYBEAN</a:t>
            </a:r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762000" y="1151467"/>
            <a:ext cx="78470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600" b="1" u="sng" dirty="0"/>
              <a:t>Nutrient				lb/bu    </a:t>
            </a:r>
            <a:r>
              <a:rPr lang="en-US" sz="3600" b="1" u="sng" dirty="0" smtClean="0"/>
              <a:t>60 </a:t>
            </a:r>
            <a:r>
              <a:rPr lang="en-US" sz="3600" b="1" u="sng" dirty="0"/>
              <a:t>bu/A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Nitrogen, N		</a:t>
            </a:r>
            <a:r>
              <a:rPr lang="en-US" sz="3600" b="1" dirty="0" smtClean="0">
                <a:solidFill>
                  <a:schemeClr val="bg1"/>
                </a:solidFill>
              </a:rPr>
              <a:t>         3.3</a:t>
            </a:r>
            <a:r>
              <a:rPr lang="en-US" sz="3600" b="1" dirty="0">
                <a:solidFill>
                  <a:schemeClr val="bg1"/>
                </a:solidFill>
              </a:rPr>
              <a:t>		  </a:t>
            </a:r>
            <a:r>
              <a:rPr lang="en-US" sz="3600" b="1" dirty="0" smtClean="0">
                <a:solidFill>
                  <a:schemeClr val="bg1"/>
                </a:solidFill>
              </a:rPr>
              <a:t>198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Phosphorus, </a:t>
            </a:r>
            <a:r>
              <a:rPr lang="en-US" sz="3600" b="1" dirty="0" smtClean="0">
                <a:solidFill>
                  <a:schemeClr val="bg1"/>
                </a:solidFill>
              </a:rPr>
              <a:t>P2O            0.73</a:t>
            </a:r>
            <a:r>
              <a:rPr lang="en-US" sz="3600" b="1" dirty="0">
                <a:solidFill>
                  <a:schemeClr val="bg1"/>
                </a:solidFill>
              </a:rPr>
              <a:t>		    </a:t>
            </a:r>
            <a:r>
              <a:rPr lang="en-US" sz="3600" b="1" dirty="0" smtClean="0">
                <a:solidFill>
                  <a:schemeClr val="bg1"/>
                </a:solidFill>
              </a:rPr>
              <a:t>44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Potassium, K2O		</a:t>
            </a:r>
            <a:r>
              <a:rPr lang="en-US" sz="3600" b="1" dirty="0" smtClean="0">
                <a:solidFill>
                  <a:schemeClr val="bg1"/>
                </a:solidFill>
              </a:rPr>
              <a:t> 1.2</a:t>
            </a:r>
            <a:r>
              <a:rPr lang="en-US" sz="3600" b="1" dirty="0">
                <a:solidFill>
                  <a:schemeClr val="bg1"/>
                </a:solidFill>
              </a:rPr>
              <a:t>		    </a:t>
            </a:r>
            <a:r>
              <a:rPr lang="en-US" sz="3600" b="1" dirty="0" smtClean="0">
                <a:solidFill>
                  <a:schemeClr val="bg1"/>
                </a:solidFill>
              </a:rPr>
              <a:t>72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Sulfur, S			</a:t>
            </a:r>
            <a:r>
              <a:rPr lang="en-US" sz="3600" b="1" dirty="0" smtClean="0">
                <a:solidFill>
                  <a:schemeClr val="bg1"/>
                </a:solidFill>
              </a:rPr>
              <a:t>         0.18</a:t>
            </a:r>
            <a:r>
              <a:rPr lang="en-US" sz="3600" b="1" dirty="0">
                <a:solidFill>
                  <a:schemeClr val="bg1"/>
                </a:solidFill>
              </a:rPr>
              <a:t>		    </a:t>
            </a:r>
            <a:r>
              <a:rPr lang="en-US" sz="3600" b="1" dirty="0" smtClean="0">
                <a:solidFill>
                  <a:schemeClr val="bg1"/>
                </a:solidFill>
              </a:rPr>
              <a:t>11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 Zinc, Zn			</a:t>
            </a:r>
            <a:r>
              <a:rPr lang="en-US" sz="3600" b="1" dirty="0" smtClean="0">
                <a:solidFill>
                  <a:schemeClr val="bg1"/>
                </a:solidFill>
              </a:rPr>
              <a:t>         0.003           0.18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Response to Micronutrients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altLang="en-US" dirty="0" smtClean="0"/>
              <a:t>			       </a:t>
            </a:r>
            <a:r>
              <a:rPr lang="en-US" altLang="en-US" b="1" u="sng" dirty="0" smtClean="0"/>
              <a:t>Corn	Grain	</a:t>
            </a:r>
            <a:r>
              <a:rPr lang="en-US" altLang="en-US" b="1" u="sng" dirty="0"/>
              <a:t> Sorghum </a:t>
            </a:r>
            <a:r>
              <a:rPr lang="en-US" altLang="en-US" b="1" u="sng" dirty="0" smtClean="0"/>
              <a:t>	Wheat</a:t>
            </a:r>
            <a:endParaRPr lang="en-US" altLang="en-US" u="sng" dirty="0" smtClean="0"/>
          </a:p>
          <a:p>
            <a:pPr>
              <a:buFont typeface="Arial" charset="0"/>
              <a:buNone/>
            </a:pPr>
            <a:r>
              <a:rPr lang="en-US" altLang="en-US" dirty="0" smtClean="0"/>
              <a:t>Zinc			High		Medium	Low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Iron			Medium	High		Low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Manganese	Low		High		High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Copper		Medium	Medium	High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Boron		Low		Low		Low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Chloride		High		High		High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8458200" y="29718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Zinc, DTPA Extraction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Trace element that is needed on the most acres of corn.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4000" dirty="0" smtClean="0"/>
              <a:t>The zinc test needs to be greater than 1 ppm Zn.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667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rgbClr val="002060"/>
          </a:solidFill>
        </p:spPr>
        <p:txBody>
          <a:bodyPr lIns="90488" tIns="44450" rIns="90488" bIns="44450"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Zinc Recommendations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0013" y="1752600"/>
            <a:ext cx="7088187" cy="42672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u="sng" dirty="0" smtClean="0"/>
              <a:t> DPTA, ppm Zn 		lb Zn/A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0-0.25			3-12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0.26-0.50			1-7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0.51-.75			0-6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0.76-1.00			0-3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1.01+			None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Divide Rate by 6 for amount per year.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752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Zinc 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Zinc Sulfate ZnSO</a:t>
            </a:r>
            <a:r>
              <a:rPr lang="en-US" sz="2800" dirty="0" smtClean="0"/>
              <a:t>4</a:t>
            </a:r>
            <a:r>
              <a:rPr lang="en-US" dirty="0" smtClean="0"/>
              <a:t> </a:t>
            </a:r>
            <a:r>
              <a:rPr lang="en-US" sz="2800" dirty="0" smtClean="0"/>
              <a:t>– 7 </a:t>
            </a:r>
            <a:r>
              <a:rPr lang="en-US" dirty="0" smtClean="0"/>
              <a:t>H</a:t>
            </a:r>
            <a:r>
              <a:rPr lang="en-US" sz="2800" dirty="0" smtClean="0"/>
              <a:t>2</a:t>
            </a:r>
            <a:r>
              <a:rPr lang="en-US" dirty="0" smtClean="0"/>
              <a:t>O</a:t>
            </a:r>
          </a:p>
          <a:p>
            <a:pPr marL="914400" lvl="2" indent="0">
              <a:buNone/>
            </a:pPr>
            <a:r>
              <a:rPr lang="en-US" dirty="0" smtClean="0"/>
              <a:t>	33 to 36 % Zn</a:t>
            </a:r>
          </a:p>
          <a:p>
            <a:pPr marL="457200" lvl="1" indent="0">
              <a:buNone/>
            </a:pPr>
            <a:r>
              <a:rPr lang="en-US" sz="3200" dirty="0" smtClean="0"/>
              <a:t>	Zinc Chelates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Many names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EDTA chelate most stable and most 		expensive</a:t>
            </a:r>
            <a:endParaRPr lang="en-US" sz="32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8629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143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Manganese, DTPA Extraction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752600"/>
            <a:ext cx="7693025" cy="41148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 smtClean="0"/>
              <a:t>Manganese seems to getting lower in our soils.</a:t>
            </a:r>
          </a:p>
          <a:p>
            <a:pPr lvl="1" eaLnBrk="1" hangingPunct="1"/>
            <a:r>
              <a:rPr lang="en-US" sz="3600" dirty="0" smtClean="0"/>
              <a:t>Manganese may be needed when soil test is below 3.0 ppm Mn</a:t>
            </a:r>
          </a:p>
          <a:p>
            <a:pPr lvl="1" eaLnBrk="1" hangingPunct="1"/>
            <a:r>
              <a:rPr lang="en-US" sz="3600" dirty="0" smtClean="0"/>
              <a:t>Possible soil treatment of </a:t>
            </a:r>
            <a:r>
              <a:rPr lang="en-US" sz="3600" dirty="0"/>
              <a:t>5</a:t>
            </a:r>
            <a:r>
              <a:rPr lang="en-US" sz="3600" dirty="0" smtClean="0"/>
              <a:t> lbs of Mn/A of 28 % Mn as MnSO</a:t>
            </a:r>
            <a:r>
              <a:rPr lang="en-US" sz="3000" dirty="0" smtClean="0"/>
              <a:t>4</a:t>
            </a:r>
            <a:r>
              <a:rPr lang="en-US" sz="3600" dirty="0" smtClean="0"/>
              <a:t>-3H</a:t>
            </a:r>
            <a:r>
              <a:rPr lang="en-US" sz="3000" dirty="0" smtClean="0"/>
              <a:t>2</a:t>
            </a:r>
            <a:r>
              <a:rPr lang="en-US" sz="3600" dirty="0" smtClean="0"/>
              <a:t>O </a:t>
            </a:r>
          </a:p>
          <a:p>
            <a:pPr lvl="1" eaLnBrk="1" hangingPunct="1"/>
            <a:r>
              <a:rPr lang="en-US" sz="3600" dirty="0" smtClean="0"/>
              <a:t>Mn Chelate at 0.15 lb Mn/A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193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Manganese Soil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(DTPA) and Recommendations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2133600"/>
            <a:ext cx="7693025" cy="3124200"/>
          </a:xfrm>
          <a:noFill/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							    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Mn Rate</a:t>
            </a:r>
          </a:p>
          <a:p>
            <a:pPr>
              <a:buFontTx/>
              <a:buNone/>
            </a:pPr>
            <a:r>
              <a:rPr lang="en-US" sz="4100" u="sng" dirty="0" smtClean="0">
                <a:cs typeface="Arial" pitchFamily="34" charset="0"/>
              </a:rPr>
              <a:t>DTPA</a:t>
            </a:r>
            <a:r>
              <a:rPr lang="en-US" sz="4100" u="sng" dirty="0" smtClean="0">
                <a:latin typeface="Arial" pitchFamily="34" charset="0"/>
                <a:cs typeface="Arial" pitchFamily="34" charset="0"/>
              </a:rPr>
              <a:t>, ppm Mn		Rating          Lbs Mn/A</a:t>
            </a:r>
            <a:endParaRPr lang="en-US" sz="4100" u="sng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		0-0.5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         V Low	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41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0.6-1.5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Low			5-9</a:t>
            </a:r>
            <a:endParaRPr lang="en-US" sz="41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1.6 – 3.0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Medium		1-4</a:t>
            </a:r>
            <a:endParaRPr lang="en-US" sz="41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3.1+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	High			  0</a:t>
            </a:r>
            <a:endParaRPr lang="en-US" sz="4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697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9248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Copper Soil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(DTPA) and Recommendations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0934" y="1905000"/>
            <a:ext cx="7693025" cy="3733800"/>
          </a:xfrm>
          <a:noFill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					     </a:t>
            </a:r>
          </a:p>
          <a:p>
            <a:pPr>
              <a:buFontTx/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DTPA, ppm Cu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Rating	     Lbs of Cu/A</a:t>
            </a: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0-0.10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Low		3-6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0.11-0.20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Medium	1-2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0.21-0.30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High	  	  0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0.31-0.60+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 High*	  0	  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* Specialty crops get Copper up to 0.60 ppm 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Use Copper sulfate (CuSO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5H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O)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3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Soil Boron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981200"/>
            <a:ext cx="7693025" cy="4191000"/>
          </a:xfrm>
          <a:noFill/>
        </p:spPr>
        <p:txBody>
          <a:bodyPr/>
          <a:lstStyle/>
          <a:p>
            <a:r>
              <a:rPr lang="en-US" dirty="0" smtClean="0"/>
              <a:t>For Corn and most crops Hot Water Soluble Boron soil test should be above 0.25 ppm B</a:t>
            </a:r>
          </a:p>
          <a:p>
            <a:r>
              <a:rPr lang="en-US" dirty="0" smtClean="0"/>
              <a:t>For alfalfa, sugar beets and peanuts boron should be above 0.50 ppm B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806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13716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Boron Soil Test and Recommendations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1376" y="1981200"/>
            <a:ext cx="7693025" cy="4343400"/>
          </a:xfrm>
          <a:noFill/>
        </p:spPr>
        <p:txBody>
          <a:bodyPr/>
          <a:lstStyle/>
          <a:p>
            <a:pPr lvl="3">
              <a:buNone/>
            </a:pPr>
            <a:r>
              <a:rPr lang="en-US" dirty="0" smtClean="0"/>
              <a:t>						</a:t>
            </a:r>
            <a:endParaRPr lang="en-US" sz="3200" dirty="0" smtClean="0"/>
          </a:p>
          <a:p>
            <a:pPr>
              <a:buNone/>
            </a:pPr>
            <a:r>
              <a:rPr lang="en-US" u="sng" dirty="0" smtClean="0"/>
              <a:t>B Soil Test, ppm   Rating		Lbs B/A</a:t>
            </a:r>
          </a:p>
          <a:p>
            <a:pPr>
              <a:buNone/>
            </a:pPr>
            <a:r>
              <a:rPr lang="en-US" dirty="0" smtClean="0"/>
              <a:t>0 – 0.25			Low		0.5 – 3.0</a:t>
            </a:r>
          </a:p>
          <a:p>
            <a:pPr>
              <a:buNone/>
            </a:pPr>
            <a:r>
              <a:rPr lang="en-US" dirty="0" smtClean="0"/>
              <a:t>0.26 – 0.50		Medium	0.0 – 1.7</a:t>
            </a:r>
          </a:p>
          <a:p>
            <a:pPr>
              <a:buNone/>
            </a:pPr>
            <a:r>
              <a:rPr lang="en-US" dirty="0" smtClean="0"/>
              <a:t>0.51 +			High		       0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Alfalfa, clover, peanuts, cotton and sugar beets require more boron than other crops.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Solubor</a:t>
            </a:r>
            <a:r>
              <a:rPr lang="en-US" dirty="0" smtClean="0"/>
              <a:t> is 20 %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Soil Chloride, 24 inch Sample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u="sng" dirty="0" smtClean="0"/>
              <a:t>Rating (KSU)		ppm Cl	    lbs Cl/A</a:t>
            </a:r>
          </a:p>
          <a:p>
            <a:pPr eaLnBrk="1" hangingPunct="1"/>
            <a:r>
              <a:rPr lang="en-US" altLang="en-US" dirty="0" smtClean="0"/>
              <a:t>Low			0-3 </a:t>
            </a:r>
            <a:r>
              <a:rPr lang="en-US" altLang="en-US" dirty="0"/>
              <a:t>	</a:t>
            </a:r>
            <a:r>
              <a:rPr lang="en-US" altLang="en-US" dirty="0" smtClean="0"/>
              <a:t>		20</a:t>
            </a:r>
          </a:p>
          <a:p>
            <a:pPr eaLnBrk="1" hangingPunct="1"/>
            <a:r>
              <a:rPr lang="en-US" altLang="en-US" dirty="0" smtClean="0"/>
              <a:t>Medium			4-6 </a:t>
            </a:r>
            <a:r>
              <a:rPr lang="en-US" altLang="en-US" dirty="0"/>
              <a:t>	</a:t>
            </a:r>
            <a:r>
              <a:rPr lang="en-US" altLang="en-US" dirty="0" smtClean="0"/>
              <a:t>		10	</a:t>
            </a:r>
          </a:p>
          <a:p>
            <a:pPr eaLnBrk="1" hangingPunct="1"/>
            <a:r>
              <a:rPr lang="en-US" altLang="en-US" dirty="0" smtClean="0"/>
              <a:t>High			6+ </a:t>
            </a:r>
            <a:r>
              <a:rPr lang="en-US" altLang="en-US" dirty="0"/>
              <a:t>	</a:t>
            </a:r>
            <a:r>
              <a:rPr lang="en-US" altLang="en-US" dirty="0" smtClean="0"/>
              <a:t>		  0</a:t>
            </a:r>
          </a:p>
          <a:p>
            <a:pPr lvl="1"/>
            <a:r>
              <a:rPr lang="en-US" altLang="en-US" dirty="0" smtClean="0"/>
              <a:t>Dry  potassium chloride (0-0-60+45Cl)</a:t>
            </a:r>
          </a:p>
          <a:p>
            <a:pPr lvl="1"/>
            <a:r>
              <a:rPr lang="en-US" altLang="en-US" dirty="0" smtClean="0"/>
              <a:t>Dry ammonium chloride (25-0-0+64Cl) </a:t>
            </a:r>
          </a:p>
          <a:p>
            <a:pPr lvl="1"/>
            <a:r>
              <a:rPr lang="en-US" altLang="en-US" dirty="0" smtClean="0"/>
              <a:t>Liquid ammonium chloride (6-0-0-16.5Cl)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  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05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100-0007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776"/>
            <a:ext cx="9144000" cy="54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1400040" y="42863"/>
            <a:ext cx="60422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Crop Nutrient Removal, lbs/bu</a:t>
            </a:r>
          </a:p>
          <a:p>
            <a:pPr algn="ctr"/>
            <a:r>
              <a:rPr lang="en-US" sz="3600" b="1" dirty="0"/>
              <a:t>SOYBEAN</a:t>
            </a:r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1066800" y="1046473"/>
            <a:ext cx="68531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u="sng" dirty="0"/>
              <a:t>Nutrient			</a:t>
            </a:r>
            <a:r>
              <a:rPr lang="en-US" sz="3200" b="1" u="sng" dirty="0" smtClean="0"/>
              <a:t>lb/bu    60 </a:t>
            </a:r>
            <a:r>
              <a:rPr lang="en-US" sz="3200" b="1" u="sng" dirty="0"/>
              <a:t>bu/A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Chloride			 0.016	 1.0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Iron				 0.005</a:t>
            </a:r>
            <a:r>
              <a:rPr lang="en-US" sz="3200" b="1" dirty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 0.3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Manganese		 0.002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</a:t>
            </a:r>
            <a:r>
              <a:rPr lang="en-US" sz="3200" b="1" dirty="0" smtClean="0">
                <a:solidFill>
                  <a:schemeClr val="bg1"/>
                </a:solidFill>
              </a:rPr>
              <a:t>0.12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Copper			 0.001	 0.06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Boron			 0.0006         0.04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Molybdenum		 0.00001   0 .0006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478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 smtClean="0">
                <a:solidFill>
                  <a:schemeClr val="bg1"/>
                </a:solidFill>
              </a:rPr>
              <a:t>Factors Affecting Active Nutrient Uptake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4400" dirty="0" smtClean="0"/>
              <a:t>Oxygen</a:t>
            </a:r>
          </a:p>
          <a:p>
            <a:pPr algn="ctr">
              <a:buFontTx/>
              <a:buNone/>
            </a:pPr>
            <a:r>
              <a:rPr lang="en-US" dirty="0" smtClean="0"/>
              <a:t>Temperature</a:t>
            </a:r>
          </a:p>
          <a:p>
            <a:pPr algn="ctr">
              <a:buFontTx/>
              <a:buNone/>
            </a:pPr>
            <a:r>
              <a:rPr lang="en-US" dirty="0" smtClean="0"/>
              <a:t>Ion Interference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596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Soil pH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191000"/>
          </a:xfrm>
          <a:noFill/>
        </p:spPr>
        <p:txBody>
          <a:bodyPr/>
          <a:lstStyle/>
          <a:p>
            <a:r>
              <a:rPr lang="en-US" dirty="0" smtClean="0"/>
              <a:t>Neutral pH  6.2 – 7.2</a:t>
            </a:r>
          </a:p>
          <a:p>
            <a:r>
              <a:rPr lang="en-US" dirty="0" smtClean="0"/>
              <a:t>Very Acid  less than 5.1</a:t>
            </a:r>
          </a:p>
          <a:p>
            <a:r>
              <a:rPr lang="en-US" dirty="0" smtClean="0"/>
              <a:t>Moderately acid  5.1 – </a:t>
            </a:r>
            <a:r>
              <a:rPr lang="en-US" dirty="0" smtClean="0"/>
              <a:t>5.6</a:t>
            </a:r>
          </a:p>
          <a:p>
            <a:r>
              <a:rPr lang="en-US" dirty="0" smtClean="0"/>
              <a:t>Slightly acid 5.7 – 6.1</a:t>
            </a:r>
            <a:endParaRPr lang="en-US" dirty="0" smtClean="0"/>
          </a:p>
          <a:p>
            <a:r>
              <a:rPr lang="en-US" dirty="0" smtClean="0"/>
              <a:t>Alkaline  7.3 – 7.8</a:t>
            </a:r>
          </a:p>
          <a:p>
            <a:r>
              <a:rPr lang="en-US" dirty="0" smtClean="0"/>
              <a:t>Very alkaline 7.9 – 8.4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40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Buffer pH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93025" cy="4267200"/>
          </a:xfrm>
        </p:spPr>
        <p:txBody>
          <a:bodyPr/>
          <a:lstStyle/>
          <a:p>
            <a:r>
              <a:rPr lang="en-US" dirty="0" smtClean="0"/>
              <a:t>Measures total acidity</a:t>
            </a:r>
          </a:p>
          <a:p>
            <a:r>
              <a:rPr lang="en-US" dirty="0" smtClean="0"/>
              <a:t>Buffer pH measures the amount of H ions (acidity) held on cation exchange</a:t>
            </a:r>
          </a:p>
          <a:p>
            <a:r>
              <a:rPr lang="en-US" dirty="0" smtClean="0"/>
              <a:t>Lime recommendation</a:t>
            </a:r>
          </a:p>
          <a:p>
            <a:pPr marL="457200" lvl="1" indent="0">
              <a:buNone/>
            </a:pPr>
            <a:r>
              <a:rPr lang="en-US" dirty="0" smtClean="0"/>
              <a:t>   (7.0 – Buffer pH) times 4 = Tons of ECC       	per acre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Tons of ECC divided by effectiveness =      	</a:t>
            </a:r>
            <a:r>
              <a:rPr lang="en-US" dirty="0" smtClean="0"/>
              <a:t>tons </a:t>
            </a:r>
            <a:r>
              <a:rPr lang="en-US" dirty="0" smtClean="0"/>
              <a:t>of ag </a:t>
            </a:r>
            <a:r>
              <a:rPr lang="en-US" dirty="0" smtClean="0"/>
              <a:t>lime </a:t>
            </a:r>
            <a:r>
              <a:rPr lang="en-US" dirty="0" smtClean="0"/>
              <a:t>per acre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033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EC (soluble salts) mS/cm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3025" cy="38862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Soluble Salts (EC),  mS/cm </a:t>
            </a:r>
            <a:r>
              <a:rPr lang="en-US" sz="2400" b="1" dirty="0" smtClean="0"/>
              <a:t>(mmho/cm)</a:t>
            </a:r>
            <a:endParaRPr lang="en-US" sz="2400" dirty="0" smtClean="0"/>
          </a:p>
          <a:p>
            <a:pPr eaLnBrk="1" hangingPunct="1"/>
            <a:r>
              <a:rPr lang="en-US" dirty="0" smtClean="0"/>
              <a:t>0.1-0.75 No crop hazard</a:t>
            </a:r>
          </a:p>
          <a:p>
            <a:pPr lvl="1" eaLnBrk="1" hangingPunct="1"/>
            <a:r>
              <a:rPr lang="en-US" dirty="0" smtClean="0"/>
              <a:t>EC can be an indicator of soil life</a:t>
            </a:r>
          </a:p>
          <a:p>
            <a:pPr eaLnBrk="1" hangingPunct="1"/>
            <a:r>
              <a:rPr lang="en-US" dirty="0" smtClean="0"/>
              <a:t>0.75-1.5 Yield reduction on sensitive crops</a:t>
            </a:r>
          </a:p>
          <a:p>
            <a:pPr eaLnBrk="1" hangingPunct="1"/>
            <a:r>
              <a:rPr lang="en-US" dirty="0" smtClean="0"/>
              <a:t>1.5-3.0 Moderate yield reduction</a:t>
            </a:r>
          </a:p>
          <a:p>
            <a:pPr eaLnBrk="1" hangingPunct="1"/>
            <a:r>
              <a:rPr lang="en-US" dirty="0" smtClean="0"/>
              <a:t>3.1+ Severe yield reduction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1841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are soluble salts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Calcium and magnesium</a:t>
            </a:r>
          </a:p>
          <a:p>
            <a:r>
              <a:rPr lang="en-US" dirty="0" smtClean="0"/>
              <a:t>Sulfate and nitrate</a:t>
            </a:r>
          </a:p>
          <a:p>
            <a:r>
              <a:rPr lang="en-US" dirty="0" smtClean="0"/>
              <a:t>Other plant nutrients</a:t>
            </a:r>
          </a:p>
          <a:p>
            <a:r>
              <a:rPr lang="en-US" dirty="0" smtClean="0"/>
              <a:t>Saline seeps</a:t>
            </a:r>
          </a:p>
          <a:p>
            <a:r>
              <a:rPr lang="en-US" dirty="0" smtClean="0"/>
              <a:t>Alkali Spots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997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1013</Words>
  <Application>Microsoft Office PowerPoint</Application>
  <PresentationFormat>On-screen Show (4:3)</PresentationFormat>
  <Paragraphs>315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Photo Editor Photo</vt:lpstr>
      <vt:lpstr>Understanding Soil Test Results and Fertilizer Recommendations</vt:lpstr>
      <vt:lpstr>PowerPoint Presentation</vt:lpstr>
      <vt:lpstr>PowerPoint Presentation</vt:lpstr>
      <vt:lpstr>PowerPoint Presentation</vt:lpstr>
      <vt:lpstr>PowerPoint Presentation</vt:lpstr>
      <vt:lpstr>Soil pH</vt:lpstr>
      <vt:lpstr>Buffer pH</vt:lpstr>
      <vt:lpstr>EC (soluble salts) mS/cm</vt:lpstr>
      <vt:lpstr>What are soluble salts</vt:lpstr>
      <vt:lpstr>Organic Matter</vt:lpstr>
      <vt:lpstr>Soil Organic Matter</vt:lpstr>
      <vt:lpstr>Organic Matter</vt:lpstr>
      <vt:lpstr> Residual Nitrate</vt:lpstr>
      <vt:lpstr> Exchangeable Ammonium</vt:lpstr>
      <vt:lpstr>Nitrogen Requirement</vt:lpstr>
      <vt:lpstr>Suggested N Credits for Legume Crops</vt:lpstr>
      <vt:lpstr>Nitrogen Recommendation</vt:lpstr>
      <vt:lpstr>Nitrogen Recommendation</vt:lpstr>
      <vt:lpstr>PowerPoint Presentation</vt:lpstr>
      <vt:lpstr> Timing N Application</vt:lpstr>
      <vt:lpstr>Rock Phosphate Reactions</vt:lpstr>
      <vt:lpstr>Monoammonium Phosphate  MAP 11-52-0 (Dry granules)</vt:lpstr>
      <vt:lpstr> Ammonium Polyphosphates 10-34-0 (Fluid fertilizer)</vt:lpstr>
      <vt:lpstr>Phosphate Forms</vt:lpstr>
      <vt:lpstr>Phosphorus</vt:lpstr>
      <vt:lpstr>PowerPoint Presentation</vt:lpstr>
      <vt:lpstr>Soil Phosphorus Mehlich 3 or Bray P1</vt:lpstr>
      <vt:lpstr>Phosphorus Recommendations </vt:lpstr>
      <vt:lpstr>PowerPoint Presentation</vt:lpstr>
      <vt:lpstr> Potassium Chloride KCL (Dry granules)</vt:lpstr>
      <vt:lpstr>PowerPoint Presentation</vt:lpstr>
      <vt:lpstr>Exchangeable Soil Potassium</vt:lpstr>
      <vt:lpstr>Potassium Recommendations</vt:lpstr>
      <vt:lpstr>PowerPoint Presentation</vt:lpstr>
      <vt:lpstr>Sulfur Soil Test, Ca-P Extractable</vt:lpstr>
      <vt:lpstr>Sulfur Requirement</vt:lpstr>
      <vt:lpstr>Sulfur Recommendation Example</vt:lpstr>
      <vt:lpstr>Calcium, Magnesium, and Sodium</vt:lpstr>
      <vt:lpstr>Calcium:Magnesium Ratio</vt:lpstr>
      <vt:lpstr>Response to Micronutrients</vt:lpstr>
      <vt:lpstr>Zinc, DTPA Extraction</vt:lpstr>
      <vt:lpstr>Zinc Recommendations</vt:lpstr>
      <vt:lpstr>Zinc Sources</vt:lpstr>
      <vt:lpstr>Manganese, DTPA Extraction</vt:lpstr>
      <vt:lpstr>Manganese Soil Test (DTPA) and Recommendations</vt:lpstr>
      <vt:lpstr>Copper Soil Test (DTPA) and Recommendations</vt:lpstr>
      <vt:lpstr>Soil Boron</vt:lpstr>
      <vt:lpstr>Boron Soil Test and Recommendations</vt:lpstr>
      <vt:lpstr>Soil Chloride, 24 inch Sample</vt:lpstr>
      <vt:lpstr>Factors Affecting Active Nutrient Uptake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Ray</cp:lastModifiedBy>
  <cp:revision>85</cp:revision>
  <dcterms:created xsi:type="dcterms:W3CDTF">2009-11-29T17:31:49Z</dcterms:created>
  <dcterms:modified xsi:type="dcterms:W3CDTF">2016-01-19T03:18:46Z</dcterms:modified>
</cp:coreProperties>
</file>