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722" r:id="rId4"/>
  </p:sldMasterIdLst>
  <p:notesMasterIdLst>
    <p:notesMasterId r:id="rId42"/>
  </p:notesMasterIdLst>
  <p:sldIdLst>
    <p:sldId id="303" r:id="rId5"/>
    <p:sldId id="312" r:id="rId6"/>
    <p:sldId id="297" r:id="rId7"/>
    <p:sldId id="299" r:id="rId8"/>
    <p:sldId id="256" r:id="rId9"/>
    <p:sldId id="261" r:id="rId10"/>
    <p:sldId id="287" r:id="rId11"/>
    <p:sldId id="260" r:id="rId12"/>
    <p:sldId id="288" r:id="rId13"/>
    <p:sldId id="290" r:id="rId14"/>
    <p:sldId id="268" r:id="rId15"/>
    <p:sldId id="293" r:id="rId16"/>
    <p:sldId id="267" r:id="rId17"/>
    <p:sldId id="266" r:id="rId18"/>
    <p:sldId id="304" r:id="rId19"/>
    <p:sldId id="294" r:id="rId20"/>
    <p:sldId id="295" r:id="rId21"/>
    <p:sldId id="270" r:id="rId22"/>
    <p:sldId id="271" r:id="rId23"/>
    <p:sldId id="276" r:id="rId24"/>
    <p:sldId id="291" r:id="rId25"/>
    <p:sldId id="279" r:id="rId26"/>
    <p:sldId id="272" r:id="rId27"/>
    <p:sldId id="280" r:id="rId28"/>
    <p:sldId id="274" r:id="rId29"/>
    <p:sldId id="263" r:id="rId30"/>
    <p:sldId id="269" r:id="rId31"/>
    <p:sldId id="298" r:id="rId32"/>
    <p:sldId id="281" r:id="rId33"/>
    <p:sldId id="300" r:id="rId34"/>
    <p:sldId id="302" r:id="rId35"/>
    <p:sldId id="305" r:id="rId36"/>
    <p:sldId id="307" r:id="rId37"/>
    <p:sldId id="306" r:id="rId38"/>
    <p:sldId id="310" r:id="rId39"/>
    <p:sldId id="311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00"/>
    <a:srgbClr val="007800"/>
    <a:srgbClr val="007600"/>
    <a:srgbClr val="006600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64D1B-409B-4699-ADBC-E18F174E855A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AE4A-EBA8-4669-89BD-D18752FE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1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B57C7-A955-40EA-8E05-390AF9F0DEDC}" type="slidenum">
              <a:rPr lang="en-US"/>
              <a:pPr/>
              <a:t>30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C1CF-7BBF-4FAA-A77F-D206F9EA6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C1CF-7BBF-4FAA-A77F-D206F9EA6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7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3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A70F3D-58C1-436B-A1A4-BD187E4CFB16}" type="datetimeFigureOut">
              <a:rPr lang="en-US" smtClean="0"/>
              <a:pPr/>
              <a:t>2/17/2016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soils.org/sssagloss/figure1.gi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 Clay Minerals and CEC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/>
              <a:t>Ray Ward</a:t>
            </a:r>
          </a:p>
          <a:p>
            <a:r>
              <a:rPr lang="en-US" dirty="0" smtClean="0"/>
              <a:t>Ward Laboratories, Inc</a:t>
            </a:r>
          </a:p>
          <a:p>
            <a:r>
              <a:rPr lang="en-US" dirty="0" smtClean="0"/>
              <a:t>Kearney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6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Silicate </a:t>
            </a:r>
            <a:r>
              <a:rPr lang="en-US" altLang="en-US" dirty="0">
                <a:solidFill>
                  <a:srgbClr val="FFFF00"/>
                </a:solidFill>
              </a:rPr>
              <a:t>Clays</a:t>
            </a:r>
            <a:br>
              <a:rPr lang="en-US" altLang="en-US" dirty="0">
                <a:solidFill>
                  <a:srgbClr val="FFFF00"/>
                </a:solidFill>
              </a:rPr>
            </a:br>
            <a:endParaRPr lang="en-US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39925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/>
              <a:t>Different types of silicate clays are composed of sandwiches (combinations) of layers with various substances in their interlayer space.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2:1</a:t>
            </a:r>
            <a:r>
              <a:rPr lang="en-US" altLang="en-US" dirty="0" smtClean="0"/>
              <a:t> two tetrahedral sheets to one octahedral sheet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1:1</a:t>
            </a:r>
            <a:r>
              <a:rPr lang="en-US" altLang="en-US" dirty="0" smtClean="0"/>
              <a:t>  one tetrahedron sheet to one octahedral sheet</a:t>
            </a:r>
          </a:p>
        </p:txBody>
      </p:sp>
    </p:spTree>
    <p:extLst>
      <p:ext uri="{BB962C8B-B14F-4D97-AF65-F5344CB8AC3E}">
        <p14:creationId xmlns:p14="http://schemas.microsoft.com/office/powerpoint/2010/main" val="23579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27941" y="844424"/>
            <a:ext cx="7906460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Montmorillinite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   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aka Smectite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2:1 structure - 2 silica tetrahedra sandwiching 1 Al octahedra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Little substitution in tetrahedral sheet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Mg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substitutes for Al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octahedral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sheet - negative charge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               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only clay with substitution in octahedral sheet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   Forms from solution high in Mg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and silica (semi-arid)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   Cations adsorbed in interlayer with water: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  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Expanding clays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of Vertisols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   High negative charge (high CEC   -  80 cmol+/Kg)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faculty.plattsburgh.edu/robert.fuller/370%20Files/Week6Mineralogy/Bulle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-469900"/>
            <a:ext cx="114300" cy="114300"/>
          </a:xfrm>
          <a:prstGeom prst="rect">
            <a:avLst/>
          </a:prstGeom>
          <a:noFill/>
        </p:spPr>
      </p:pic>
      <p:pic>
        <p:nvPicPr>
          <p:cNvPr id="24579" name="Picture 3" descr="http://faculty.plattsburgh.edu/robert.fuller/370%20Files/Week6Mineralogy/Bulle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-287338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FFFF00"/>
                </a:solidFill>
              </a:rPr>
              <a:t>Montmorillinite</a:t>
            </a:r>
            <a:r>
              <a:rPr lang="en-US" altLang="en-US" dirty="0" smtClean="0">
                <a:solidFill>
                  <a:srgbClr val="FFFF00"/>
                </a:solidFill>
              </a:rPr>
              <a:t>  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OR  Smectite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2:1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Weathering product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Always negative due to </a:t>
            </a:r>
            <a:r>
              <a:rPr lang="en-US" altLang="en-US" sz="2800" dirty="0" err="1" smtClean="0"/>
              <a:t>isomorphous</a:t>
            </a:r>
            <a:r>
              <a:rPr lang="en-US" altLang="en-US" sz="2800" dirty="0" smtClean="0"/>
              <a:t> substitution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Layers weakly held together by weak O-O bonds or cation-O bonds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Cations adsorbed in interlayer space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Expandable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High CEC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743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pic>
        <p:nvPicPr>
          <p:cNvPr id="4" name="Picture 3" descr="montmorillinite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154" y="1607819"/>
            <a:ext cx="7172046" cy="4620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914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Top View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pic>
        <p:nvPicPr>
          <p:cNvPr id="4" name="Picture 3" descr="montmorillinite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49" y="1744980"/>
            <a:ext cx="7960279" cy="4198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990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Side View</a:t>
            </a:r>
            <a:br>
              <a:rPr lang="en-US" sz="2800" b="1" u="sng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pic>
        <p:nvPicPr>
          <p:cNvPr id="4" name="Picture 3" descr="montmorillinite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154" y="1607819"/>
            <a:ext cx="7172046" cy="4620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914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Top View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smectite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Interlayer cations hold layers together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altLang="en-US" sz="2800" dirty="0" smtClean="0"/>
              <a:t>	In </a:t>
            </a:r>
            <a:r>
              <a:rPr lang="en-US" altLang="en-US" sz="2800" dirty="0" smtClean="0">
                <a:solidFill>
                  <a:srgbClr val="FFFF00"/>
                </a:solidFill>
              </a:rPr>
              <a:t>dry</a:t>
            </a:r>
            <a:r>
              <a:rPr lang="en-US" altLang="en-US" sz="2800" dirty="0" smtClean="0"/>
              <a:t> soils, bonding force is strong and hard </a:t>
            </a:r>
            <a:r>
              <a:rPr lang="en-US" altLang="en-US" sz="2800" dirty="0" smtClean="0">
                <a:solidFill>
                  <a:srgbClr val="FFFF00"/>
                </a:solidFill>
              </a:rPr>
              <a:t>clods</a:t>
            </a:r>
            <a:r>
              <a:rPr lang="en-US" altLang="en-US" sz="2800" dirty="0" smtClean="0"/>
              <a:t> form; deep </a:t>
            </a:r>
            <a:r>
              <a:rPr lang="en-US" altLang="en-US" sz="2800" dirty="0" smtClean="0">
                <a:solidFill>
                  <a:srgbClr val="FFFF00"/>
                </a:solidFill>
              </a:rPr>
              <a:t>cracks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altLang="en-US" sz="2800" dirty="0" smtClean="0"/>
              <a:t>		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r>
              <a:rPr lang="en-US" altLang="en-US" sz="2800" dirty="0" smtClean="0"/>
              <a:t>	In </a:t>
            </a:r>
            <a:r>
              <a:rPr lang="en-US" altLang="en-US" sz="2800" dirty="0" smtClean="0">
                <a:solidFill>
                  <a:srgbClr val="FFFF00"/>
                </a:solidFill>
              </a:rPr>
              <a:t>wet</a:t>
            </a:r>
            <a:r>
              <a:rPr lang="en-US" altLang="en-US" sz="2800" dirty="0" smtClean="0"/>
              <a:t> soils, water is drawn into interlayer space and clay </a:t>
            </a:r>
            <a:r>
              <a:rPr lang="en-US" altLang="en-US" sz="2800" dirty="0" smtClean="0">
                <a:solidFill>
                  <a:srgbClr val="FFFF00"/>
                </a:solidFill>
              </a:rPr>
              <a:t>swells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Montmorillonite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err="1" smtClean="0"/>
              <a:t>Vertisols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dirty="0" smtClean="0"/>
              <a:t>Dominant clay mineral of most NE soils</a:t>
            </a:r>
          </a:p>
        </p:txBody>
      </p:sp>
    </p:spTree>
    <p:extLst>
      <p:ext uri="{BB962C8B-B14F-4D97-AF65-F5344CB8AC3E}">
        <p14:creationId xmlns:p14="http://schemas.microsoft.com/office/powerpoint/2010/main" val="30277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smectite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smtClean="0"/>
              <a:t>High effective surface area = 650 – 800 m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/g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400" smtClean="0"/>
              <a:t>Internal surface area &gt;&gt; external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en-US" sz="280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smtClean="0"/>
              <a:t>Particles small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endParaRPr lang="en-US" altLang="en-US" sz="280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z="2800" smtClean="0"/>
              <a:t>Most expandable of all clays</a:t>
            </a:r>
          </a:p>
        </p:txBody>
      </p:sp>
    </p:spTree>
    <p:extLst>
      <p:ext uri="{BB962C8B-B14F-4D97-AF65-F5344CB8AC3E}">
        <p14:creationId xmlns:p14="http://schemas.microsoft.com/office/powerpoint/2010/main" val="28096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6868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   </a:t>
            </a:r>
            <a:r>
              <a:rPr lang="en-US" b="1" u="sng" dirty="0" smtClean="0"/>
              <a:t>Illite</a:t>
            </a:r>
            <a:endParaRPr lang="en-US" dirty="0" smtClean="0"/>
          </a:p>
          <a:p>
            <a:r>
              <a:rPr lang="en-US" dirty="0" smtClean="0"/>
              <a:t>   </a:t>
            </a:r>
            <a:r>
              <a:rPr lang="en-US" b="1" dirty="0" smtClean="0"/>
              <a:t>     </a:t>
            </a:r>
            <a:r>
              <a:rPr lang="en-US" b="1" u="sng" dirty="0" smtClean="0"/>
              <a:t>2:1 Structure</a:t>
            </a:r>
            <a:r>
              <a:rPr lang="en-US" b="1" dirty="0" smtClean="0"/>
              <a:t> with K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        Derived from mica - aka hydrous mica</a:t>
            </a:r>
            <a:br>
              <a:rPr lang="en-US" b="1" dirty="0" smtClean="0"/>
            </a:br>
            <a:r>
              <a:rPr lang="en-US" b="1" dirty="0" smtClean="0"/>
              <a:t>        </a:t>
            </a:r>
            <a:r>
              <a:rPr lang="en-US" b="1" u="sng" dirty="0" smtClean="0"/>
              <a:t>Sufficient K</a:t>
            </a:r>
            <a:r>
              <a:rPr lang="en-US" b="1" baseline="30000" dirty="0" smtClean="0"/>
              <a:t>+</a:t>
            </a:r>
            <a:r>
              <a:rPr lang="en-US" b="1" dirty="0" smtClean="0"/>
              <a:t> to hold plates together</a:t>
            </a:r>
            <a:br>
              <a:rPr lang="en-US" b="1" dirty="0" smtClean="0"/>
            </a:br>
            <a:r>
              <a:rPr lang="en-US" b="1" dirty="0" smtClean="0"/>
              <a:t>        Formed by alteration of mica - 					edges                   </a:t>
            </a:r>
          </a:p>
          <a:p>
            <a:pPr lvl="2">
              <a:buNone/>
            </a:pPr>
            <a:r>
              <a:rPr lang="en-US" sz="1800" b="1" dirty="0" smtClean="0"/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by K+ addition to Mont. or Verm. (heat &amp; pressure)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 View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llite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0861" y="2129630"/>
            <a:ext cx="7710881" cy="4728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4800" dirty="0">
                <a:solidFill>
                  <a:schemeClr val="bg1"/>
                </a:solidFill>
              </a:rPr>
              <a:t>CATION ADSORPTION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6629400" cy="4114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5604" name="Picture 4" descr="cation adsorb 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7" y="1409272"/>
            <a:ext cx="8698418" cy="54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Side View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llite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710881" cy="4728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Kaolinite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mtClean="0"/>
              <a:t>1:1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mtClean="0"/>
              <a:t>Hydrogen bonds in interlayer space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mtClean="0"/>
              <a:t>strong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mtClean="0"/>
              <a:t>Nonexpandable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mtClean="0"/>
              <a:t>Low CEC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mtClean="0"/>
              <a:t>Particles can grow very large (0.2 – 2 µm)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mtClean="0"/>
              <a:t>Effective surface area = 10 – 30 m</a:t>
            </a:r>
            <a:r>
              <a:rPr lang="en-US" altLang="en-US" baseline="30000" smtClean="0"/>
              <a:t>2</a:t>
            </a:r>
            <a:r>
              <a:rPr lang="en-US" altLang="en-US" smtClean="0"/>
              <a:t>/g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en-US" smtClean="0"/>
              <a:t>External surface only</a:t>
            </a:r>
          </a:p>
        </p:txBody>
      </p:sp>
    </p:spTree>
    <p:extLst>
      <p:ext uri="{BB962C8B-B14F-4D97-AF65-F5344CB8AC3E}">
        <p14:creationId xmlns:p14="http://schemas.microsoft.com/office/powerpoint/2010/main" val="18682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pic>
        <p:nvPicPr>
          <p:cNvPr id="4" name="Picture 3" descr="kaolinit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" y="1836420"/>
            <a:ext cx="8359030" cy="449109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Top View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pic>
        <p:nvPicPr>
          <p:cNvPr id="4" name="Picture 3" descr="kaolinite3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752600"/>
            <a:ext cx="7483642" cy="45867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0010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Side View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Weathering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213360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Primary Minerals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971800" y="2209800"/>
            <a:ext cx="60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Air</a:t>
            </a:r>
            <a:endParaRPr lang="en-US" sz="2400" dirty="0"/>
          </a:p>
        </p:txBody>
      </p:sp>
      <p:sp>
        <p:nvSpPr>
          <p:cNvPr id="9" name="Plus 8"/>
          <p:cNvSpPr/>
          <p:nvPr/>
        </p:nvSpPr>
        <p:spPr>
          <a:xfrm>
            <a:off x="2667000" y="251460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3581400" y="2514600"/>
            <a:ext cx="304800" cy="3048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22098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Water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105400" y="22860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05400" y="28194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5181600" y="2590800"/>
            <a:ext cx="978408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4600" y="2133600"/>
            <a:ext cx="1828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Secondary Clay</a:t>
            </a:r>
          </a:p>
          <a:p>
            <a:pPr algn="ctr"/>
            <a:r>
              <a:rPr lang="en-US" sz="2400" dirty="0" smtClean="0"/>
              <a:t>Minerals</a:t>
            </a:r>
            <a:endParaRPr lang="en-US" sz="2400" dirty="0"/>
          </a:p>
        </p:txBody>
      </p:sp>
      <p:sp>
        <p:nvSpPr>
          <p:cNvPr id="20" name="Plus 19"/>
          <p:cNvSpPr/>
          <p:nvPr/>
        </p:nvSpPr>
        <p:spPr>
          <a:xfrm>
            <a:off x="8229600" y="2514600"/>
            <a:ext cx="304800" cy="3048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3505200"/>
            <a:ext cx="213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Soluble </a:t>
            </a:r>
          </a:p>
          <a:p>
            <a:pPr algn="ctr"/>
            <a:r>
              <a:rPr lang="en-US" sz="2400" dirty="0" smtClean="0"/>
              <a:t>Salts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Soluble Salts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Sodium</a:t>
            </a:r>
          </a:p>
          <a:p>
            <a:r>
              <a:rPr lang="en-US" dirty="0" smtClean="0"/>
              <a:t>Potassium</a:t>
            </a:r>
          </a:p>
          <a:p>
            <a:r>
              <a:rPr lang="en-US" dirty="0" smtClean="0"/>
              <a:t>Calcium</a:t>
            </a:r>
          </a:p>
          <a:p>
            <a:r>
              <a:rPr lang="en-US" dirty="0" smtClean="0"/>
              <a:t>Magnesium and a little iron</a:t>
            </a:r>
          </a:p>
          <a:p>
            <a:r>
              <a:rPr lang="en-US" dirty="0" smtClean="0"/>
              <a:t>Carbonate and bicarbonate</a:t>
            </a:r>
          </a:p>
          <a:p>
            <a:r>
              <a:rPr lang="en-US" dirty="0" smtClean="0"/>
              <a:t>Chloride</a:t>
            </a:r>
          </a:p>
          <a:p>
            <a:r>
              <a:rPr lang="en-US" dirty="0" smtClean="0"/>
              <a:t>Sulfate</a:t>
            </a:r>
          </a:p>
          <a:p>
            <a:r>
              <a:rPr lang="en-US" dirty="0" smtClean="0"/>
              <a:t>Nitrate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pic>
        <p:nvPicPr>
          <p:cNvPr id="4" name="Picture 3" descr="clay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910" y="1149274"/>
            <a:ext cx="7986894" cy="5251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810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2"/>
                </a:solidFill>
              </a:rPr>
              <a:t>Clay sequences</a:t>
            </a:r>
            <a:r>
              <a:rPr lang="en-US" sz="2400" b="1" dirty="0" smtClean="0">
                <a:solidFill>
                  <a:schemeClr val="bg2"/>
                </a:solidFill>
              </a:rPr>
              <a:t> occur through time as conditions change</a:t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400" b="1" dirty="0" smtClean="0">
                <a:solidFill>
                  <a:schemeClr val="bg2"/>
                </a:solidFill>
              </a:rPr>
              <a:t>These sequences may be altered by climate and parent material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886200"/>
          <a:ext cx="7543800" cy="2053414"/>
        </p:xfrm>
        <a:graphic>
          <a:graphicData uri="http://schemas.openxmlformats.org/drawingml/2006/table">
            <a:tbl>
              <a:tblPr/>
              <a:tblGrid>
                <a:gridCol w="2338578"/>
                <a:gridCol w="2640330"/>
                <a:gridCol w="2564892"/>
              </a:tblGrid>
              <a:tr h="5777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Dry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More Base Cations/Si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Primary Silicate Minerals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77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Wet, Cold, Young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Base Cations lost, 2</a:t>
                      </a:r>
                      <a:r>
                        <a:rPr lang="en-US" sz="1800" b="1" baseline="30000" dirty="0"/>
                        <a:t>o</a:t>
                      </a:r>
                      <a:r>
                        <a:rPr lang="en-US" sz="1800" b="1" dirty="0"/>
                        <a:t> clays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2:1 Layer Silicate clays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77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Wet, Warm, Old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Base Cations lost, </a:t>
                      </a:r>
                      <a:br>
                        <a:rPr lang="en-US" sz="1800" b="1" dirty="0"/>
                      </a:br>
                      <a:r>
                        <a:rPr lang="en-US" sz="1800" b="1" dirty="0"/>
                        <a:t>Si leaching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1:1 Layer Silicate clays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076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Hot, Wet, Old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Silica lost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Oxide Clays</a:t>
                      </a:r>
                      <a:endParaRPr lang="en-US" sz="1800" dirty="0"/>
                    </a:p>
                  </a:txBody>
                  <a:tcPr marL="18757" marR="18757" marT="18757" marB="18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0" y="284961"/>
            <a:ext cx="7523213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 Weathering                 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Transformation of minerals in an environment in which they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are unstable to products of greater stability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          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Mineral stability depends on solution composition, 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which is affected by the minerals dissolving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        Solution composition changes as new minerals form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and leaching occurs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     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Weathering leads to structurally simpler compounds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Climatic Effects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Valued Customer\Pictures\Brazil 2011_03_15\IMG_0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0800" y="-4800600"/>
            <a:ext cx="21945600" cy="164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Generalized relationships:</a:t>
            </a:r>
          </a:p>
        </p:txBody>
      </p:sp>
      <p:graphicFrame>
        <p:nvGraphicFramePr>
          <p:cNvPr id="71723" name="Group 43"/>
          <p:cNvGraphicFramePr>
            <a:graphicFrameLocks noGrp="1"/>
          </p:cNvGraphicFramePr>
          <p:nvPr>
            <p:ph type="tbl" idx="1"/>
          </p:nvPr>
        </p:nvGraphicFramePr>
        <p:xfrm>
          <a:off x="1524000" y="1600200"/>
          <a:ext cx="6324600" cy="3878263"/>
        </p:xfrm>
        <a:graphic>
          <a:graphicData uri="http://schemas.openxmlformats.org/drawingml/2006/table">
            <a:tbl>
              <a:tblPr/>
              <a:tblGrid>
                <a:gridCol w="2209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Ultisols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Kaolinite, oxidic clays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Oxisols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Alfisols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Mica, vermiculite, smectite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Mollisols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Vertisols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Andisols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Amorphous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Cation Exchange Capacity, </a:t>
            </a:r>
            <a:r>
              <a:rPr lang="en-US" dirty="0" err="1" smtClean="0">
                <a:solidFill>
                  <a:schemeClr val="bg1"/>
                </a:solidFill>
              </a:rPr>
              <a:t>meq</a:t>
            </a:r>
            <a:r>
              <a:rPr lang="en-US" dirty="0" smtClean="0">
                <a:solidFill>
                  <a:schemeClr val="bg1"/>
                </a:solidFill>
              </a:rPr>
              <a:t>/100g (</a:t>
            </a:r>
            <a:r>
              <a:rPr lang="en-US" dirty="0" err="1" smtClean="0">
                <a:solidFill>
                  <a:schemeClr val="bg1"/>
                </a:solidFill>
              </a:rPr>
              <a:t>cmol</a:t>
            </a:r>
            <a:r>
              <a:rPr lang="en-US" dirty="0" smtClean="0">
                <a:solidFill>
                  <a:schemeClr val="bg1"/>
                </a:solidFill>
              </a:rPr>
              <a:t>+/Kg)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                       Average	Range, </a:t>
            </a:r>
            <a:r>
              <a:rPr lang="en-US" dirty="0" err="1" smtClean="0"/>
              <a:t>meq</a:t>
            </a:r>
            <a:r>
              <a:rPr lang="en-US" dirty="0" smtClean="0"/>
              <a:t>/100g</a:t>
            </a:r>
          </a:p>
          <a:p>
            <a:r>
              <a:rPr lang="en-US" dirty="0" smtClean="0"/>
              <a:t>Humus		200		100-300</a:t>
            </a:r>
          </a:p>
          <a:p>
            <a:r>
              <a:rPr lang="en-US" dirty="0" smtClean="0"/>
              <a:t>Vermiculite	150		100-200</a:t>
            </a:r>
          </a:p>
          <a:p>
            <a:r>
              <a:rPr lang="en-US" dirty="0" smtClean="0"/>
              <a:t>Smectite		100		  60-120</a:t>
            </a:r>
          </a:p>
          <a:p>
            <a:r>
              <a:rPr lang="en-US" dirty="0" err="1" smtClean="0"/>
              <a:t>Illite</a:t>
            </a:r>
            <a:r>
              <a:rPr lang="en-US" dirty="0" smtClean="0"/>
              <a:t>		  30		  20-40</a:t>
            </a:r>
          </a:p>
          <a:p>
            <a:r>
              <a:rPr lang="en-US" dirty="0" smtClean="0"/>
              <a:t>Kaolinite		    8		    3-15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“Activity” of silicate clays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r>
              <a:rPr lang="en-US" altLang="en-US" smtClean="0"/>
              <a:t>refers to cation exchange capacity (CEC)</a:t>
            </a:r>
          </a:p>
          <a:p>
            <a:pPr lvl="1"/>
            <a:r>
              <a:rPr lang="en-US" altLang="en-US" smtClean="0"/>
              <a:t>Ability to retain and supply nutrients</a:t>
            </a:r>
          </a:p>
          <a:p>
            <a:pPr lvl="1"/>
            <a:r>
              <a:rPr lang="en-US" altLang="en-US" smtClean="0"/>
              <a:t>Fertility</a:t>
            </a:r>
          </a:p>
          <a:p>
            <a:r>
              <a:rPr lang="en-US" altLang="en-US" smtClean="0">
                <a:solidFill>
                  <a:srgbClr val="FFFF00"/>
                </a:solidFill>
              </a:rPr>
              <a:t>High activity clays</a:t>
            </a:r>
            <a:r>
              <a:rPr lang="en-US" altLang="en-US" smtClean="0"/>
              <a:t>:</a:t>
            </a:r>
          </a:p>
          <a:p>
            <a:pPr lvl="1"/>
            <a:r>
              <a:rPr lang="en-US" altLang="en-US" smtClean="0"/>
              <a:t>Less weathered ; high effective surface area</a:t>
            </a:r>
          </a:p>
          <a:p>
            <a:pPr lvl="1"/>
            <a:r>
              <a:rPr lang="en-US" altLang="en-US" smtClean="0"/>
              <a:t>smectite, vermiculite, mica (illite), chlorite</a:t>
            </a:r>
          </a:p>
          <a:p>
            <a:r>
              <a:rPr lang="en-US" altLang="en-US" smtClean="0">
                <a:solidFill>
                  <a:srgbClr val="FFFF00"/>
                </a:solidFill>
              </a:rPr>
              <a:t>Low activity clays:</a:t>
            </a:r>
          </a:p>
          <a:p>
            <a:pPr lvl="1"/>
            <a:r>
              <a:rPr lang="en-US" altLang="en-US" smtClean="0"/>
              <a:t>More weathered; less effective surface area</a:t>
            </a:r>
          </a:p>
          <a:p>
            <a:pPr lvl="1"/>
            <a:r>
              <a:rPr lang="en-US" altLang="en-US" smtClean="0"/>
              <a:t>kaolinite</a:t>
            </a:r>
          </a:p>
        </p:txBody>
      </p:sp>
    </p:spTree>
    <p:extLst>
      <p:ext uri="{BB962C8B-B14F-4D97-AF65-F5344CB8AC3E}">
        <p14:creationId xmlns:p14="http://schemas.microsoft.com/office/powerpoint/2010/main" val="33166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457200" y="381000"/>
            <a:ext cx="7315200" cy="6248400"/>
          </a:xfrm>
          <a:prstGeom prst="rect">
            <a:avLst/>
          </a:prstGeom>
          <a:solidFill>
            <a:srgbClr val="F8F8F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1828800" y="10191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5700" name="Picture 4" descr="Figure 1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9600" y="496888"/>
            <a:ext cx="7239000" cy="6361112"/>
          </a:xfrm>
          <a:prstGeom prst="rect">
            <a:avLst/>
          </a:prstGeom>
          <a:noFill/>
        </p:spPr>
      </p:pic>
      <p:sp>
        <p:nvSpPr>
          <p:cNvPr id="285701" name="Line 5"/>
          <p:cNvSpPr>
            <a:spLocks noChangeShapeType="1"/>
          </p:cNvSpPr>
          <p:nvPr/>
        </p:nvSpPr>
        <p:spPr bwMode="auto">
          <a:xfrm flipH="1" flipV="1">
            <a:off x="4191000" y="5181600"/>
            <a:ext cx="533400" cy="9906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H="1">
            <a:off x="4114800" y="2971800"/>
            <a:ext cx="1295400" cy="21336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3" name="Line 7"/>
          <p:cNvSpPr>
            <a:spLocks noChangeShapeType="1"/>
          </p:cNvSpPr>
          <p:nvPr/>
        </p:nvSpPr>
        <p:spPr bwMode="auto">
          <a:xfrm>
            <a:off x="1524000" y="5181600"/>
            <a:ext cx="2514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4038600" y="5105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4724400" y="533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pitchFamily="34" charset="0"/>
              </a:rPr>
              <a:t>Sand</a:t>
            </a:r>
            <a:r>
              <a:rPr lang="en-US" sz="2400" b="1">
                <a:solidFill>
                  <a:srgbClr val="006600"/>
                </a:solidFill>
                <a:latin typeface="Arial" pitchFamily="34" charset="0"/>
              </a:rPr>
              <a:t> + 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Silt</a:t>
            </a:r>
            <a:r>
              <a:rPr lang="en-US" sz="2400" b="1">
                <a:solidFill>
                  <a:srgbClr val="006600"/>
                </a:solidFill>
                <a:latin typeface="Arial" pitchFamily="34" charset="0"/>
              </a:rPr>
              <a:t> + Clay =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100%</a:t>
            </a: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5257800" y="1600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Texture = LOAM</a:t>
            </a:r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685800" y="9144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  <a:latin typeface="Arial" pitchFamily="34" charset="0"/>
              </a:rPr>
              <a:t>40 % Sand</a:t>
            </a:r>
            <a:endParaRPr lang="en-US" sz="2800" b="1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685800" y="1371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CC33"/>
                </a:solidFill>
                <a:latin typeface="Arial" pitchFamily="34" charset="0"/>
              </a:rPr>
              <a:t>40 % Silt</a:t>
            </a: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685800" y="18288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Arial" pitchFamily="34" charset="0"/>
              </a:rPr>
              <a:t>20 % Clay</a:t>
            </a:r>
          </a:p>
        </p:txBody>
      </p:sp>
    </p:spTree>
    <p:extLst>
      <p:ext uri="{BB962C8B-B14F-4D97-AF65-F5344CB8AC3E}">
        <p14:creationId xmlns:p14="http://schemas.microsoft.com/office/powerpoint/2010/main" val="131326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 animBg="1"/>
      <p:bldP spid="285702" grpId="0" animBg="1"/>
      <p:bldP spid="285703" grpId="0" animBg="1"/>
      <p:bldP spid="285704" grpId="0" animBg="1"/>
      <p:bldP spid="285705" grpId="0"/>
      <p:bldP spid="285706" grpId="0"/>
      <p:bldP spid="285707" grpId="0"/>
      <p:bldP spid="285708" grpId="0"/>
      <p:bldP spid="2857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CEC of a Loam Soil Texture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3 % OM</a:t>
            </a:r>
          </a:p>
          <a:p>
            <a:r>
              <a:rPr lang="en-US" dirty="0" smtClean="0"/>
              <a:t>20 % Clay </a:t>
            </a:r>
          </a:p>
          <a:p>
            <a:r>
              <a:rPr lang="en-US" dirty="0" smtClean="0"/>
              <a:t>CEC = 3/100 * 100 + 20/100 * 60</a:t>
            </a:r>
          </a:p>
          <a:p>
            <a:r>
              <a:rPr lang="en-US" dirty="0" smtClean="0"/>
              <a:t>CEC = 3 + 12</a:t>
            </a:r>
          </a:p>
          <a:p>
            <a:r>
              <a:rPr lang="en-US" dirty="0" smtClean="0"/>
              <a:t>CEC = 15 </a:t>
            </a:r>
            <a:r>
              <a:rPr lang="en-US" dirty="0" err="1" smtClean="0"/>
              <a:t>meq</a:t>
            </a:r>
            <a:r>
              <a:rPr lang="en-US" dirty="0" smtClean="0"/>
              <a:t>/100 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73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524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Calcium, Magnesium, and Sodium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3025" cy="4038600"/>
          </a:xfrm>
        </p:spPr>
        <p:txBody>
          <a:bodyPr/>
          <a:lstStyle/>
          <a:p>
            <a:r>
              <a:rPr lang="en-US" dirty="0" smtClean="0"/>
              <a:t>Part of the base saturation.  % K, %Ca, %Mg, and % Na should add up to 70 % or greater</a:t>
            </a:r>
          </a:p>
          <a:p>
            <a:r>
              <a:rPr lang="en-US" dirty="0" smtClean="0"/>
              <a:t>Hydrogen.  H should be less than 30 %.</a:t>
            </a:r>
          </a:p>
          <a:p>
            <a:r>
              <a:rPr lang="en-US" dirty="0" smtClean="0"/>
              <a:t>If sodium (Na) percentage is greater than 5% there is a problem.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922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Sodium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% Na – 5 % * CEC * 1.7 = tons of gypsum needed to move sodium out of the top soil.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8893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Calcium:Magnesium Ratio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95021"/>
            <a:ext cx="7543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 summary, the Ca:Mg ratio concept is unproven and should not be used as a basis for fertilization or liming practices.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Having sufficient levels of Ca and Mg is the proper method of evaluation.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rather than trying to manipulate ratios.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Estimating CEC or Sum of 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use ammonium acetate </a:t>
            </a:r>
          </a:p>
          <a:p>
            <a:r>
              <a:rPr lang="en-US" dirty="0" smtClean="0"/>
              <a:t>Ammonium ions (cation) in the extracting solution exchange with the other cations because of the very high concentration of ammonium ions</a:t>
            </a:r>
          </a:p>
          <a:p>
            <a:r>
              <a:rPr lang="en-US" dirty="0" smtClean="0"/>
              <a:t>This is a very good estimate of CEC for soils that have a soil pH 7.0 and below.</a:t>
            </a:r>
          </a:p>
          <a:p>
            <a:r>
              <a:rPr lang="en-US" dirty="0" smtClean="0"/>
              <a:t> Above soil pH of 7.0 the CEC will be greater than the real CEC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50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Estimating CEC or Sum of 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Calcium = ppm Ca/200</a:t>
            </a:r>
          </a:p>
          <a:p>
            <a:r>
              <a:rPr lang="en-US" dirty="0" smtClean="0"/>
              <a:t>Magnesium = ppm Mg/120</a:t>
            </a:r>
          </a:p>
          <a:p>
            <a:r>
              <a:rPr lang="en-US" dirty="0" smtClean="0"/>
              <a:t>Potassium = ppm K/390</a:t>
            </a:r>
          </a:p>
          <a:p>
            <a:r>
              <a:rPr lang="en-US" dirty="0" smtClean="0"/>
              <a:t>Sodium = ppm Na/230</a:t>
            </a:r>
          </a:p>
          <a:p>
            <a:r>
              <a:rPr lang="en-US" dirty="0" smtClean="0"/>
              <a:t>Hydrogen = (7.0 – buffer pH) * 10</a:t>
            </a:r>
          </a:p>
          <a:p>
            <a:r>
              <a:rPr lang="en-US" dirty="0" smtClean="0"/>
              <a:t>Add all together for CEC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48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Estimating Texture from CEC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CEC ranges for different soil textures, </a:t>
            </a:r>
            <a:r>
              <a:rPr lang="en-US" sz="3600" b="1" dirty="0" smtClean="0"/>
              <a:t>pH&lt;7.0 (</a:t>
            </a:r>
            <a:r>
              <a:rPr lang="en-US" sz="3600" b="1" dirty="0" err="1" smtClean="0"/>
              <a:t>meq</a:t>
            </a:r>
            <a:r>
              <a:rPr lang="en-US" sz="3600" b="1" dirty="0" smtClean="0"/>
              <a:t>/100g)</a:t>
            </a:r>
            <a:endParaRPr lang="en-US" sz="3600" dirty="0"/>
          </a:p>
          <a:p>
            <a:r>
              <a:rPr lang="en-US" sz="3600" dirty="0"/>
              <a:t>Sand 	</a:t>
            </a:r>
            <a:r>
              <a:rPr lang="en-US" sz="3600" dirty="0" smtClean="0"/>
              <a:t>	&lt;</a:t>
            </a:r>
            <a:r>
              <a:rPr lang="en-US" sz="3600" dirty="0"/>
              <a:t>6 	</a:t>
            </a:r>
          </a:p>
          <a:p>
            <a:r>
              <a:rPr lang="en-US" sz="3600" dirty="0"/>
              <a:t>Sandy Loam 	5-10 	</a:t>
            </a:r>
          </a:p>
          <a:p>
            <a:r>
              <a:rPr lang="en-US" sz="3600" dirty="0"/>
              <a:t>Loam 	</a:t>
            </a:r>
            <a:r>
              <a:rPr lang="en-US" sz="3600" dirty="0" smtClean="0"/>
              <a:t>	9-18 </a:t>
            </a:r>
            <a:r>
              <a:rPr lang="en-US" sz="3600" dirty="0"/>
              <a:t>	</a:t>
            </a:r>
          </a:p>
          <a:p>
            <a:r>
              <a:rPr lang="en-US" sz="3600" dirty="0"/>
              <a:t>Clay Loam 	15-25 	</a:t>
            </a:r>
          </a:p>
          <a:p>
            <a:r>
              <a:rPr lang="en-US" sz="3600" dirty="0"/>
              <a:t>Clay 	</a:t>
            </a:r>
            <a:r>
              <a:rPr lang="en-US" sz="3600" dirty="0" smtClean="0"/>
              <a:t>	&gt;</a:t>
            </a:r>
            <a:r>
              <a:rPr lang="en-US" sz="3600" dirty="0"/>
              <a:t>22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9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</a:rPr>
              <a:t>Silicate Clays (</a:t>
            </a:r>
            <a:r>
              <a:rPr lang="en-US" altLang="en-US" sz="4000" dirty="0" err="1" smtClean="0">
                <a:solidFill>
                  <a:srgbClr val="FFFF00"/>
                </a:solidFill>
              </a:rPr>
              <a:t>aluminosilicates</a:t>
            </a:r>
            <a:r>
              <a:rPr lang="en-US" altLang="en-US" sz="4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P</a:t>
            </a:r>
            <a:r>
              <a:rPr lang="en-US" altLang="en-US" sz="2800" dirty="0" smtClean="0"/>
              <a:t>article of silicate clay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Composed of tetrahedral and octahedral “sandwiches”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Tetrahedron</a:t>
            </a:r>
            <a:r>
              <a:rPr lang="en-US" altLang="en-US" sz="2800" dirty="0" smtClean="0"/>
              <a:t>: central cation (Si</a:t>
            </a:r>
            <a:r>
              <a:rPr lang="en-US" altLang="en-US" sz="2800" baseline="30000" dirty="0" smtClean="0"/>
              <a:t>+4</a:t>
            </a:r>
            <a:r>
              <a:rPr lang="en-US" altLang="en-US" sz="2800" dirty="0" smtClean="0"/>
              <a:t>, Al</a:t>
            </a:r>
            <a:r>
              <a:rPr lang="en-US" altLang="en-US" sz="2800" baseline="30000" dirty="0" smtClean="0"/>
              <a:t>+3</a:t>
            </a:r>
            <a:r>
              <a:rPr lang="en-US" altLang="en-US" sz="2800" dirty="0" smtClean="0"/>
              <a:t>) surrounded by 4 oxygens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Octahedron</a:t>
            </a:r>
            <a:r>
              <a:rPr lang="en-US" altLang="en-US" sz="2800" dirty="0" smtClean="0"/>
              <a:t>: central cation (Al</a:t>
            </a:r>
            <a:r>
              <a:rPr lang="en-US" altLang="en-US" sz="2800" baseline="30000" dirty="0" smtClean="0"/>
              <a:t>+3</a:t>
            </a:r>
            <a:r>
              <a:rPr lang="en-US" altLang="en-US" sz="2800" dirty="0" smtClean="0"/>
              <a:t>,Fe</a:t>
            </a:r>
            <a:r>
              <a:rPr lang="en-US" altLang="en-US" sz="2800" baseline="30000" dirty="0" smtClean="0"/>
              <a:t>+2</a:t>
            </a:r>
            <a:r>
              <a:rPr lang="en-US" altLang="en-US" sz="2800" dirty="0" smtClean="0"/>
              <a:t>, Mg</a:t>
            </a:r>
            <a:r>
              <a:rPr lang="en-US" altLang="en-US" sz="2800" baseline="30000" dirty="0" smtClean="0"/>
              <a:t>+2</a:t>
            </a:r>
            <a:r>
              <a:rPr lang="en-US" altLang="en-US" sz="2800" dirty="0" smtClean="0"/>
              <a:t>) surrounded by 6 oxygens (or hydroxyls)</a:t>
            </a:r>
          </a:p>
        </p:txBody>
      </p:sp>
    </p:spTree>
    <p:extLst>
      <p:ext uri="{BB962C8B-B14F-4D97-AF65-F5344CB8AC3E}">
        <p14:creationId xmlns:p14="http://schemas.microsoft.com/office/powerpoint/2010/main" val="27489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265440"/>
            <a:ext cx="9144000" cy="26468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              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Constituents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 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Oxygen                 -       OH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 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 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surrounds cations and determines 					structure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       Silicon                   -       Si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       Aluminum              -       Al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       4 Base Cations     -       Na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Ca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K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Mg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2+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sz="900" b="0" i="1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faculty.plattsburgh.edu/robert.fuller/370%20Files/Week6Mineralogy/Bulle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" y="-563563"/>
            <a:ext cx="123825" cy="123825"/>
          </a:xfrm>
          <a:prstGeom prst="rect">
            <a:avLst/>
          </a:prstGeom>
          <a:noFill/>
        </p:spPr>
      </p:pic>
      <p:pic>
        <p:nvPicPr>
          <p:cNvPr id="3075" name="Picture 3" descr="http://faculty.plattsburgh.edu/robert.fuller/370%20Files/Week6Mineralogy/Bulle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8" y="593725"/>
            <a:ext cx="123825" cy="1238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457200"/>
            <a:ext cx="2923364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3200" b="1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Tetrahedron - 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pic>
        <p:nvPicPr>
          <p:cNvPr id="4" name="Picture 3" descr="tetrahed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914400"/>
            <a:ext cx="3324225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533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 O's in a 4-sided pyramid around a central 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4864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Hole in the middle of a tetrahedron is </a:t>
            </a:r>
            <a:r>
              <a:rPr lang="en-US" b="1" u="sng" dirty="0" smtClean="0">
                <a:solidFill>
                  <a:srgbClr val="FFFF00"/>
                </a:solidFill>
              </a:rPr>
              <a:t>small:</a:t>
            </a:r>
            <a:br>
              <a:rPr lang="en-US" b="1" u="sng" dirty="0" smtClean="0">
                <a:solidFill>
                  <a:srgbClr val="FFFF00"/>
                </a:solidFill>
              </a:rPr>
            </a:br>
            <a:r>
              <a:rPr lang="en-US" b="1" u="sng" dirty="0" smtClean="0">
                <a:solidFill>
                  <a:srgbClr val="FFFF00"/>
                </a:solidFill>
              </a:rPr>
              <a:t>only Si</a:t>
            </a:r>
            <a:r>
              <a:rPr lang="en-US" b="1" u="sng" baseline="30000" dirty="0" smtClean="0">
                <a:solidFill>
                  <a:srgbClr val="FFFF00"/>
                </a:solidFill>
              </a:rPr>
              <a:t>4+</a:t>
            </a:r>
            <a:r>
              <a:rPr lang="en-US" b="1" u="sng" dirty="0" smtClean="0">
                <a:solidFill>
                  <a:srgbClr val="FFFF00"/>
                </a:solidFill>
              </a:rPr>
              <a:t> and Al</a:t>
            </a:r>
            <a:r>
              <a:rPr lang="en-US" b="1" u="sng" baseline="30000" dirty="0" smtClean="0">
                <a:solidFill>
                  <a:srgbClr val="FFFF00"/>
                </a:solidFill>
              </a:rPr>
              <a:t>3+</a:t>
            </a:r>
            <a:r>
              <a:rPr lang="en-US" b="1" u="sng" dirty="0" smtClean="0">
                <a:solidFill>
                  <a:srgbClr val="FFFF00"/>
                </a:solidFill>
              </a:rPr>
              <a:t> can fit in 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0"/>
            <a:ext cx="47244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Tetrahedron </a:t>
            </a:r>
            <a:r>
              <a:rPr lang="en-US" sz="14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 flipV="1">
            <a:off x="1981200" y="1600200"/>
            <a:ext cx="21336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4114800" y="1600200"/>
            <a:ext cx="2971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 flipV="1">
            <a:off x="1981200" y="5181600"/>
            <a:ext cx="510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114800" y="1600200"/>
            <a:ext cx="11430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V="1">
            <a:off x="1981200" y="4114800"/>
            <a:ext cx="32766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5257800" y="4114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3962400" y="152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6858000" y="4953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Oval 12"/>
          <p:cNvSpPr>
            <a:spLocks noChangeArrowheads="1"/>
          </p:cNvSpPr>
          <p:nvPr/>
        </p:nvSpPr>
        <p:spPr bwMode="auto">
          <a:xfrm>
            <a:off x="1828800" y="533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Oval 13"/>
          <p:cNvSpPr>
            <a:spLocks noChangeArrowheads="1"/>
          </p:cNvSpPr>
          <p:nvPr/>
        </p:nvSpPr>
        <p:spPr bwMode="auto">
          <a:xfrm>
            <a:off x="5105400" y="3962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0" y="0"/>
            <a:ext cx="1776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1.Silicate Clays</a:t>
            </a:r>
          </a:p>
        </p:txBody>
      </p:sp>
    </p:spTree>
    <p:extLst>
      <p:ext uri="{BB962C8B-B14F-4D97-AF65-F5344CB8AC3E}">
        <p14:creationId xmlns:p14="http://schemas.microsoft.com/office/powerpoint/2010/main" val="27097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pic>
        <p:nvPicPr>
          <p:cNvPr id="4" name="Picture 3" descr="octahedron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0820" y="693420"/>
            <a:ext cx="3642360" cy="5471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52400"/>
            <a:ext cx="58674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solidFill>
                  <a:schemeClr val="bg2"/>
                </a:solidFill>
              </a:rPr>
              <a:t>Octahedron</a:t>
            </a:r>
            <a:r>
              <a:rPr lang="en-US" sz="2400" b="1" i="1" dirty="0" smtClean="0">
                <a:solidFill>
                  <a:schemeClr val="bg2"/>
                </a:solidFill>
              </a:rPr>
              <a:t> 6 OH's in an 8-sided arrangement around a central cation</a:t>
            </a:r>
            <a:endParaRPr lang="en-US" sz="2400" b="1" i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73914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Octahedrons have a larger hole in the middle</a:t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400" b="1" dirty="0" smtClean="0">
                <a:solidFill>
                  <a:schemeClr val="bg2"/>
                </a:solidFill>
              </a:rPr>
              <a:t>Al</a:t>
            </a:r>
            <a:r>
              <a:rPr lang="en-US" sz="2400" b="1" baseline="30000" dirty="0" smtClean="0">
                <a:solidFill>
                  <a:schemeClr val="bg2"/>
                </a:solidFill>
              </a:rPr>
              <a:t>3+</a:t>
            </a:r>
            <a:r>
              <a:rPr lang="en-US" sz="2400" b="1" dirty="0" smtClean="0">
                <a:solidFill>
                  <a:schemeClr val="bg2"/>
                </a:solidFill>
              </a:rPr>
              <a:t>, Fe</a:t>
            </a:r>
            <a:r>
              <a:rPr lang="en-US" sz="2400" b="1" baseline="30000" dirty="0" smtClean="0">
                <a:solidFill>
                  <a:schemeClr val="bg2"/>
                </a:solidFill>
              </a:rPr>
              <a:t>2+</a:t>
            </a:r>
            <a:r>
              <a:rPr lang="en-US" sz="2400" b="1" dirty="0" smtClean="0">
                <a:solidFill>
                  <a:schemeClr val="bg2"/>
                </a:solidFill>
              </a:rPr>
              <a:t> and Mg</a:t>
            </a:r>
            <a:r>
              <a:rPr lang="en-US" sz="2400" b="1" baseline="30000" dirty="0" smtClean="0">
                <a:solidFill>
                  <a:schemeClr val="bg2"/>
                </a:solidFill>
              </a:rPr>
              <a:t>2+ </a:t>
            </a:r>
            <a:r>
              <a:rPr lang="en-US" sz="2400" b="1" dirty="0" smtClean="0">
                <a:solidFill>
                  <a:schemeClr val="bg2"/>
                </a:solidFill>
              </a:rPr>
              <a:t>can fit in octahedral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>
            <a:off x="2286000" y="2209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 flipV="1">
            <a:off x="2286000" y="1371600"/>
            <a:ext cx="2209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H="1" flipV="1">
            <a:off x="4495800" y="13716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2286000" y="2209800"/>
            <a:ext cx="2057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4343400" y="2209800"/>
            <a:ext cx="1752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2286000" y="2209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6096000" y="2209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2286000" y="41148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H="1">
            <a:off x="4343400" y="42672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 flipH="1">
            <a:off x="2286000" y="1371600"/>
            <a:ext cx="220980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4495800" y="1371600"/>
            <a:ext cx="160020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2286000" y="4114800"/>
            <a:ext cx="38100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Oval 16"/>
          <p:cNvSpPr>
            <a:spLocks noChangeArrowheads="1"/>
          </p:cNvSpPr>
          <p:nvPr/>
        </p:nvSpPr>
        <p:spPr bwMode="auto">
          <a:xfrm>
            <a:off x="4343400" y="12954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Oval 17"/>
          <p:cNvSpPr>
            <a:spLocks noChangeArrowheads="1"/>
          </p:cNvSpPr>
          <p:nvPr/>
        </p:nvSpPr>
        <p:spPr bwMode="auto">
          <a:xfrm>
            <a:off x="2209800" y="20574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Oval 18"/>
          <p:cNvSpPr>
            <a:spLocks noChangeArrowheads="1"/>
          </p:cNvSpPr>
          <p:nvPr/>
        </p:nvSpPr>
        <p:spPr bwMode="auto">
          <a:xfrm>
            <a:off x="5943600" y="20574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Oval 19"/>
          <p:cNvSpPr>
            <a:spLocks noChangeArrowheads="1"/>
          </p:cNvSpPr>
          <p:nvPr/>
        </p:nvSpPr>
        <p:spPr bwMode="auto">
          <a:xfrm>
            <a:off x="4267200" y="45720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8" name="Oval 20"/>
          <p:cNvSpPr>
            <a:spLocks noChangeArrowheads="1"/>
          </p:cNvSpPr>
          <p:nvPr/>
        </p:nvSpPr>
        <p:spPr bwMode="auto">
          <a:xfrm>
            <a:off x="5943600" y="41910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9" name="Oval 21"/>
          <p:cNvSpPr>
            <a:spLocks noChangeArrowheads="1"/>
          </p:cNvSpPr>
          <p:nvPr/>
        </p:nvSpPr>
        <p:spPr bwMode="auto">
          <a:xfrm>
            <a:off x="2209800" y="4038600"/>
            <a:ext cx="2286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0" name="Rectangle 22"/>
          <p:cNvSpPr>
            <a:spLocks noChangeArrowheads="1"/>
          </p:cNvSpPr>
          <p:nvPr/>
        </p:nvSpPr>
        <p:spPr bwMode="auto">
          <a:xfrm>
            <a:off x="0" y="0"/>
            <a:ext cx="1776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1.Silicate Clays</a:t>
            </a:r>
          </a:p>
        </p:txBody>
      </p:sp>
    </p:spTree>
    <p:extLst>
      <p:ext uri="{BB962C8B-B14F-4D97-AF65-F5344CB8AC3E}">
        <p14:creationId xmlns:p14="http://schemas.microsoft.com/office/powerpoint/2010/main" val="578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719</Words>
  <Application>Microsoft Office PowerPoint</Application>
  <PresentationFormat>On-screen Show (4:3)</PresentationFormat>
  <Paragraphs>196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Apex</vt:lpstr>
      <vt:lpstr>Horizon</vt:lpstr>
      <vt:lpstr>Technic</vt:lpstr>
      <vt:lpstr>Soil Clay Minerals and CEC</vt:lpstr>
      <vt:lpstr>CATION ADSORPTION</vt:lpstr>
      <vt:lpstr>“Activity” of silicate clays</vt:lpstr>
      <vt:lpstr>Silicate Clays (aluminosilicates)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Silicate Clays </vt:lpstr>
      <vt:lpstr>PowerPoint Presentation</vt:lpstr>
      <vt:lpstr>Montmorillinite   OR  Smectite</vt:lpstr>
      <vt:lpstr>PowerPoint Presentation</vt:lpstr>
      <vt:lpstr>PowerPoint Presentation</vt:lpstr>
      <vt:lpstr>PowerPoint Presentation</vt:lpstr>
      <vt:lpstr>smectite</vt:lpstr>
      <vt:lpstr>smectite</vt:lpstr>
      <vt:lpstr>PowerPoint Presentation</vt:lpstr>
      <vt:lpstr>Top View</vt:lpstr>
      <vt:lpstr>Side View</vt:lpstr>
      <vt:lpstr>Kaolinite</vt:lpstr>
      <vt:lpstr>Top View</vt:lpstr>
      <vt:lpstr>Side View</vt:lpstr>
      <vt:lpstr>Weathering</vt:lpstr>
      <vt:lpstr>Soluble Salts</vt:lpstr>
      <vt:lpstr>PowerPoint Presentation</vt:lpstr>
      <vt:lpstr>PowerPoint Presentation</vt:lpstr>
      <vt:lpstr>Generalized relationships:</vt:lpstr>
      <vt:lpstr>Cation Exchange Capacity, meq/100g (cmol+/Kg)</vt:lpstr>
      <vt:lpstr>PowerPoint Presentation</vt:lpstr>
      <vt:lpstr>CEC of a Loam Soil Texture</vt:lpstr>
      <vt:lpstr>Calcium, Magnesium, and Sodium</vt:lpstr>
      <vt:lpstr>Sodium</vt:lpstr>
      <vt:lpstr>Calcium:Magnesium Ratio</vt:lpstr>
      <vt:lpstr>Estimating CEC or Sum of Cations</vt:lpstr>
      <vt:lpstr>Estimating CEC or Sum of Cations</vt:lpstr>
      <vt:lpstr>Estimating Texture from CEC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Ray</cp:lastModifiedBy>
  <cp:revision>55</cp:revision>
  <dcterms:created xsi:type="dcterms:W3CDTF">2009-11-29T17:31:49Z</dcterms:created>
  <dcterms:modified xsi:type="dcterms:W3CDTF">2016-02-17T12:49:17Z</dcterms:modified>
</cp:coreProperties>
</file>